
<file path=[Content_Types].xml><?xml version="1.0" encoding="utf-8"?>
<Types xmlns="http://schemas.openxmlformats.org/package/2006/content-types">
  <Default Extension="jpeg" ContentType="image/jpeg"/>
  <Default Extension="jpg" ContentType="image/jpg"/>
  <Default Extension="mov" ContentType="video/quicktime"/>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142.jpg" ContentType="image/jpeg"/>
  <Override PartName="/ppt/media/image143.jpg" ContentType="image/jpeg"/>
  <Override PartName="/ppt/media/image144.jp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54"/>
  </p:notesMasterIdLst>
  <p:sldIdLst>
    <p:sldId id="256" r:id="rId2"/>
    <p:sldId id="257" r:id="rId3"/>
    <p:sldId id="258" r:id="rId4"/>
    <p:sldId id="259" r:id="rId5"/>
    <p:sldId id="261" r:id="rId6"/>
    <p:sldId id="262" r:id="rId7"/>
    <p:sldId id="263" r:id="rId8"/>
    <p:sldId id="264" r:id="rId9"/>
    <p:sldId id="327" r:id="rId10"/>
    <p:sldId id="334" r:id="rId11"/>
    <p:sldId id="339" r:id="rId12"/>
    <p:sldId id="336" r:id="rId13"/>
    <p:sldId id="338" r:id="rId14"/>
    <p:sldId id="265" r:id="rId15"/>
    <p:sldId id="266" r:id="rId16"/>
    <p:sldId id="267" r:id="rId17"/>
    <p:sldId id="268" r:id="rId18"/>
    <p:sldId id="269" r:id="rId19"/>
    <p:sldId id="270" r:id="rId20"/>
    <p:sldId id="271" r:id="rId21"/>
    <p:sldId id="273" r:id="rId22"/>
    <p:sldId id="274" r:id="rId23"/>
    <p:sldId id="275" r:id="rId24"/>
    <p:sldId id="276" r:id="rId25"/>
    <p:sldId id="277" r:id="rId26"/>
    <p:sldId id="278" r:id="rId27"/>
    <p:sldId id="358" r:id="rId28"/>
    <p:sldId id="364" r:id="rId29"/>
    <p:sldId id="365" r:id="rId30"/>
    <p:sldId id="366" r:id="rId31"/>
    <p:sldId id="349" r:id="rId32"/>
    <p:sldId id="351" r:id="rId33"/>
    <p:sldId id="355" r:id="rId34"/>
    <p:sldId id="356" r:id="rId35"/>
    <p:sldId id="354" r:id="rId36"/>
    <p:sldId id="357" r:id="rId37"/>
    <p:sldId id="350" r:id="rId38"/>
    <p:sldId id="353" r:id="rId39"/>
    <p:sldId id="359" r:id="rId40"/>
    <p:sldId id="360" r:id="rId41"/>
    <p:sldId id="361" r:id="rId42"/>
    <p:sldId id="362" r:id="rId43"/>
    <p:sldId id="363" r:id="rId44"/>
    <p:sldId id="291" r:id="rId45"/>
    <p:sldId id="314" r:id="rId46"/>
    <p:sldId id="315" r:id="rId47"/>
    <p:sldId id="290" r:id="rId48"/>
    <p:sldId id="318" r:id="rId49"/>
    <p:sldId id="319" r:id="rId50"/>
    <p:sldId id="297" r:id="rId51"/>
    <p:sldId id="294" r:id="rId52"/>
    <p:sldId id="299"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9A5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514"/>
    <p:restoredTop sz="86068"/>
  </p:normalViewPr>
  <p:slideViewPr>
    <p:cSldViewPr snapToGrid="0">
      <p:cViewPr varScale="1">
        <p:scale>
          <a:sx n="89" d="100"/>
          <a:sy n="89" d="100"/>
        </p:scale>
        <p:origin x="200" y="9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C56526-4AC5-E24F-81D9-E0766BE626E0}"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D3A94610-DC2B-D643-AD67-BD53576A1D2E}">
      <dgm:prSet phldrT="[Text]"/>
      <dgm:spPr/>
      <dgm:t>
        <a:bodyPr/>
        <a:lstStyle/>
        <a:p>
          <a:r>
            <a:rPr lang="en-US" dirty="0"/>
            <a:t>  </a:t>
          </a:r>
        </a:p>
      </dgm:t>
    </dgm:pt>
    <dgm:pt modelId="{7A5BC67F-9FC6-0A4C-A379-114937CB1876}" type="parTrans" cxnId="{79ED8C87-CDF2-1648-A8CC-1BBAA1FBD3D4}">
      <dgm:prSet/>
      <dgm:spPr/>
      <dgm:t>
        <a:bodyPr/>
        <a:lstStyle/>
        <a:p>
          <a:endParaRPr lang="en-US"/>
        </a:p>
      </dgm:t>
    </dgm:pt>
    <dgm:pt modelId="{6B55B5C9-1FEE-DC4B-B6C7-708A736142D1}" type="sibTrans" cxnId="{79ED8C87-CDF2-1648-A8CC-1BBAA1FBD3D4}">
      <dgm:prSet/>
      <dgm:spPr>
        <a:solidFill>
          <a:schemeClr val="accent5"/>
        </a:solidFill>
        <a:ln>
          <a:noFill/>
        </a:ln>
      </dgm:spPr>
      <dgm:t>
        <a:bodyPr/>
        <a:lstStyle/>
        <a:p>
          <a:endParaRPr lang="en-US"/>
        </a:p>
      </dgm:t>
    </dgm:pt>
    <dgm:pt modelId="{22EA88F8-BA78-3B4C-B867-37BA640A4AF1}">
      <dgm:prSet phldrT="[Text]"/>
      <dgm:spPr/>
      <dgm:t>
        <a:bodyPr/>
        <a:lstStyle/>
        <a:p>
          <a:r>
            <a:rPr lang="en-US" dirty="0"/>
            <a:t>  </a:t>
          </a:r>
        </a:p>
      </dgm:t>
    </dgm:pt>
    <dgm:pt modelId="{13A01B8B-9C08-BA49-AE3F-140A67464A6D}" type="parTrans" cxnId="{F170DBDD-2372-0841-BA2F-2655D2DE2485}">
      <dgm:prSet/>
      <dgm:spPr/>
      <dgm:t>
        <a:bodyPr/>
        <a:lstStyle/>
        <a:p>
          <a:endParaRPr lang="en-US"/>
        </a:p>
      </dgm:t>
    </dgm:pt>
    <dgm:pt modelId="{04A01D1F-8F69-BE4A-B40F-3C0D99A4DA3F}" type="sibTrans" cxnId="{F170DBDD-2372-0841-BA2F-2655D2DE2485}">
      <dgm:prSet/>
      <dgm:spPr>
        <a:solidFill>
          <a:schemeClr val="accent5"/>
        </a:solidFill>
        <a:ln>
          <a:noFill/>
        </a:ln>
      </dgm:spPr>
      <dgm:t>
        <a:bodyPr/>
        <a:lstStyle/>
        <a:p>
          <a:endParaRPr lang="en-US"/>
        </a:p>
      </dgm:t>
    </dgm:pt>
    <dgm:pt modelId="{4283D99A-E89D-DC4C-BCE3-1EBE73ADF1CE}" type="pres">
      <dgm:prSet presAssocID="{40C56526-4AC5-E24F-81D9-E0766BE626E0}" presName="cycle" presStyleCnt="0">
        <dgm:presLayoutVars>
          <dgm:dir/>
          <dgm:resizeHandles val="exact"/>
        </dgm:presLayoutVars>
      </dgm:prSet>
      <dgm:spPr/>
    </dgm:pt>
    <dgm:pt modelId="{6F4A9126-62B8-9A4D-9BAF-55420E463629}" type="pres">
      <dgm:prSet presAssocID="{D3A94610-DC2B-D643-AD67-BD53576A1D2E}" presName="dummy" presStyleCnt="0"/>
      <dgm:spPr/>
    </dgm:pt>
    <dgm:pt modelId="{030516DD-6895-0E4D-91F4-E56D21B033DA}" type="pres">
      <dgm:prSet presAssocID="{D3A94610-DC2B-D643-AD67-BD53576A1D2E}" presName="node" presStyleLbl="revTx" presStyleIdx="0" presStyleCnt="2">
        <dgm:presLayoutVars>
          <dgm:bulletEnabled val="1"/>
        </dgm:presLayoutVars>
      </dgm:prSet>
      <dgm:spPr/>
    </dgm:pt>
    <dgm:pt modelId="{980F5D08-1135-A74E-A643-1EF43B75591E}" type="pres">
      <dgm:prSet presAssocID="{6B55B5C9-1FEE-DC4B-B6C7-708A736142D1}" presName="sibTrans" presStyleLbl="node1" presStyleIdx="0" presStyleCnt="2"/>
      <dgm:spPr/>
    </dgm:pt>
    <dgm:pt modelId="{FCAA4C2F-3E29-6E43-8252-A1363572EB19}" type="pres">
      <dgm:prSet presAssocID="{22EA88F8-BA78-3B4C-B867-37BA640A4AF1}" presName="dummy" presStyleCnt="0"/>
      <dgm:spPr/>
    </dgm:pt>
    <dgm:pt modelId="{9D52F5E8-1AF3-234B-ADE9-942D9F86CE64}" type="pres">
      <dgm:prSet presAssocID="{22EA88F8-BA78-3B4C-B867-37BA640A4AF1}" presName="node" presStyleLbl="revTx" presStyleIdx="1" presStyleCnt="2">
        <dgm:presLayoutVars>
          <dgm:bulletEnabled val="1"/>
        </dgm:presLayoutVars>
      </dgm:prSet>
      <dgm:spPr/>
    </dgm:pt>
    <dgm:pt modelId="{52E9CD6E-A171-2B42-8866-873AA4A9A80B}" type="pres">
      <dgm:prSet presAssocID="{04A01D1F-8F69-BE4A-B40F-3C0D99A4DA3F}" presName="sibTrans" presStyleLbl="node1" presStyleIdx="1" presStyleCnt="2"/>
      <dgm:spPr/>
    </dgm:pt>
  </dgm:ptLst>
  <dgm:cxnLst>
    <dgm:cxn modelId="{52146652-8A60-DD4A-8465-A2F3616D088F}" type="presOf" srcId="{6B55B5C9-1FEE-DC4B-B6C7-708A736142D1}" destId="{980F5D08-1135-A74E-A643-1EF43B75591E}" srcOrd="0" destOrd="0" presId="urn:microsoft.com/office/officeart/2005/8/layout/cycle1"/>
    <dgm:cxn modelId="{8A0E327E-D7D1-7F43-9813-42866EC49FCA}" type="presOf" srcId="{22EA88F8-BA78-3B4C-B867-37BA640A4AF1}" destId="{9D52F5E8-1AF3-234B-ADE9-942D9F86CE64}" srcOrd="0" destOrd="0" presId="urn:microsoft.com/office/officeart/2005/8/layout/cycle1"/>
    <dgm:cxn modelId="{79ED8C87-CDF2-1648-A8CC-1BBAA1FBD3D4}" srcId="{40C56526-4AC5-E24F-81D9-E0766BE626E0}" destId="{D3A94610-DC2B-D643-AD67-BD53576A1D2E}" srcOrd="0" destOrd="0" parTransId="{7A5BC67F-9FC6-0A4C-A379-114937CB1876}" sibTransId="{6B55B5C9-1FEE-DC4B-B6C7-708A736142D1}"/>
    <dgm:cxn modelId="{05F05595-EE50-D541-91CF-39FF776C0F6E}" type="presOf" srcId="{40C56526-4AC5-E24F-81D9-E0766BE626E0}" destId="{4283D99A-E89D-DC4C-BCE3-1EBE73ADF1CE}" srcOrd="0" destOrd="0" presId="urn:microsoft.com/office/officeart/2005/8/layout/cycle1"/>
    <dgm:cxn modelId="{0C20A4A0-AAA2-DB47-8477-028518AC5E6D}" type="presOf" srcId="{D3A94610-DC2B-D643-AD67-BD53576A1D2E}" destId="{030516DD-6895-0E4D-91F4-E56D21B033DA}" srcOrd="0" destOrd="0" presId="urn:microsoft.com/office/officeart/2005/8/layout/cycle1"/>
    <dgm:cxn modelId="{2793F8C8-FBE1-7F4C-8E04-ADE877FB6CC0}" type="presOf" srcId="{04A01D1F-8F69-BE4A-B40F-3C0D99A4DA3F}" destId="{52E9CD6E-A171-2B42-8866-873AA4A9A80B}" srcOrd="0" destOrd="0" presId="urn:microsoft.com/office/officeart/2005/8/layout/cycle1"/>
    <dgm:cxn modelId="{F170DBDD-2372-0841-BA2F-2655D2DE2485}" srcId="{40C56526-4AC5-E24F-81D9-E0766BE626E0}" destId="{22EA88F8-BA78-3B4C-B867-37BA640A4AF1}" srcOrd="1" destOrd="0" parTransId="{13A01B8B-9C08-BA49-AE3F-140A67464A6D}" sibTransId="{04A01D1F-8F69-BE4A-B40F-3C0D99A4DA3F}"/>
    <dgm:cxn modelId="{2F133073-71C3-EF4C-A69A-23A76D6FDDEE}" type="presParOf" srcId="{4283D99A-E89D-DC4C-BCE3-1EBE73ADF1CE}" destId="{6F4A9126-62B8-9A4D-9BAF-55420E463629}" srcOrd="0" destOrd="0" presId="urn:microsoft.com/office/officeart/2005/8/layout/cycle1"/>
    <dgm:cxn modelId="{2665D99B-9F1F-E34A-92DC-F5D9BC6B3331}" type="presParOf" srcId="{4283D99A-E89D-DC4C-BCE3-1EBE73ADF1CE}" destId="{030516DD-6895-0E4D-91F4-E56D21B033DA}" srcOrd="1" destOrd="0" presId="urn:microsoft.com/office/officeart/2005/8/layout/cycle1"/>
    <dgm:cxn modelId="{23D0D339-5F33-C448-BF73-D3081905A733}" type="presParOf" srcId="{4283D99A-E89D-DC4C-BCE3-1EBE73ADF1CE}" destId="{980F5D08-1135-A74E-A643-1EF43B75591E}" srcOrd="2" destOrd="0" presId="urn:microsoft.com/office/officeart/2005/8/layout/cycle1"/>
    <dgm:cxn modelId="{0CFAB248-F027-454E-8281-812C354AEF95}" type="presParOf" srcId="{4283D99A-E89D-DC4C-BCE3-1EBE73ADF1CE}" destId="{FCAA4C2F-3E29-6E43-8252-A1363572EB19}" srcOrd="3" destOrd="0" presId="urn:microsoft.com/office/officeart/2005/8/layout/cycle1"/>
    <dgm:cxn modelId="{33002E58-685D-B84C-89E0-A303B4CB936F}" type="presParOf" srcId="{4283D99A-E89D-DC4C-BCE3-1EBE73ADF1CE}" destId="{9D52F5E8-1AF3-234B-ADE9-942D9F86CE64}" srcOrd="4" destOrd="0" presId="urn:microsoft.com/office/officeart/2005/8/layout/cycle1"/>
    <dgm:cxn modelId="{F2CB2C69-2ADE-6D40-84B9-A250CBD99A13}" type="presParOf" srcId="{4283D99A-E89D-DC4C-BCE3-1EBE73ADF1CE}" destId="{52E9CD6E-A171-2B42-8866-873AA4A9A80B}" srcOrd="5" destOrd="0" presId="urn:microsoft.com/office/officeart/2005/8/layout/cycle1"/>
  </dgm:cxnLst>
  <dgm:bg/>
  <dgm:whole/>
  <dgm:extLst>
    <a:ext uri="http://schemas.microsoft.com/office/drawing/2008/diagram">
      <dsp:dataModelExt xmlns:dsp="http://schemas.microsoft.com/office/drawing/2008/diagram" relId="rId5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0516DD-6895-0E4D-91F4-E56D21B033DA}">
      <dsp:nvSpPr>
        <dsp:cNvPr id="0" name=""/>
        <dsp:cNvSpPr/>
      </dsp:nvSpPr>
      <dsp:spPr>
        <a:xfrm>
          <a:off x="2496195" y="708296"/>
          <a:ext cx="1342452" cy="1342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2496195" y="708296"/>
        <a:ext cx="1342452" cy="1342452"/>
      </dsp:txXfrm>
    </dsp:sp>
    <dsp:sp modelId="{980F5D08-1135-A74E-A643-1EF43B75591E}">
      <dsp:nvSpPr>
        <dsp:cNvPr id="0" name=""/>
        <dsp:cNvSpPr/>
      </dsp:nvSpPr>
      <dsp:spPr>
        <a:xfrm>
          <a:off x="689560" y="-1204"/>
          <a:ext cx="2761454" cy="2761454"/>
        </a:xfrm>
        <a:prstGeom prst="circularArrow">
          <a:avLst>
            <a:gd name="adj1" fmla="val 9480"/>
            <a:gd name="adj2" fmla="val 684675"/>
            <a:gd name="adj3" fmla="val 7852141"/>
            <a:gd name="adj4" fmla="val 2263184"/>
            <a:gd name="adj5" fmla="val 11060"/>
          </a:avLst>
        </a:prstGeom>
        <a:solidFill>
          <a:schemeClr val="accent5"/>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D52F5E8-1AF3-234B-ADE9-942D9F86CE64}">
      <dsp:nvSpPr>
        <dsp:cNvPr id="0" name=""/>
        <dsp:cNvSpPr/>
      </dsp:nvSpPr>
      <dsp:spPr>
        <a:xfrm>
          <a:off x="301927" y="708296"/>
          <a:ext cx="1342452" cy="1342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301927" y="708296"/>
        <a:ext cx="1342452" cy="1342452"/>
      </dsp:txXfrm>
    </dsp:sp>
    <dsp:sp modelId="{52E9CD6E-A171-2B42-8866-873AA4A9A80B}">
      <dsp:nvSpPr>
        <dsp:cNvPr id="0" name=""/>
        <dsp:cNvSpPr/>
      </dsp:nvSpPr>
      <dsp:spPr>
        <a:xfrm>
          <a:off x="689560" y="-1204"/>
          <a:ext cx="2761454" cy="2761454"/>
        </a:xfrm>
        <a:prstGeom prst="circularArrow">
          <a:avLst>
            <a:gd name="adj1" fmla="val 9480"/>
            <a:gd name="adj2" fmla="val 684675"/>
            <a:gd name="adj3" fmla="val 18652141"/>
            <a:gd name="adj4" fmla="val 13063184"/>
            <a:gd name="adj5" fmla="val 11060"/>
          </a:avLst>
        </a:prstGeom>
        <a:solidFill>
          <a:schemeClr val="accent5"/>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B8A52-8AC5-C74C-97FB-632C448F3674}" type="datetimeFigureOut">
              <a:rPr lang="en-US" smtClean="0"/>
              <a:t>8/26/24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66506D-5C9B-294C-B2AE-15ACE8B5B9F7}" type="slidenum">
              <a:rPr lang="en-US" smtClean="0"/>
              <a:t>‹#›</a:t>
            </a:fld>
            <a:endParaRPr lang="en-US"/>
          </a:p>
        </p:txBody>
      </p:sp>
    </p:spTree>
    <p:extLst>
      <p:ext uri="{BB962C8B-B14F-4D97-AF65-F5344CB8AC3E}">
        <p14:creationId xmlns:p14="http://schemas.microsoft.com/office/powerpoint/2010/main" val="1937161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11</a:t>
            </a:fld>
            <a:endParaRPr lang="en-US"/>
          </a:p>
        </p:txBody>
      </p:sp>
    </p:spTree>
    <p:extLst>
      <p:ext uri="{BB962C8B-B14F-4D97-AF65-F5344CB8AC3E}">
        <p14:creationId xmlns:p14="http://schemas.microsoft.com/office/powerpoint/2010/main" val="16635148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4" name="Google Shape;414;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3" name="Google Shape;463;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4" name="Google Shape;444;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5" name="Google Shape;475;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29</a:t>
            </a:fld>
            <a:endParaRPr lang="en-US"/>
          </a:p>
        </p:txBody>
      </p:sp>
    </p:spTree>
    <p:extLst>
      <p:ext uri="{BB962C8B-B14F-4D97-AF65-F5344CB8AC3E}">
        <p14:creationId xmlns:p14="http://schemas.microsoft.com/office/powerpoint/2010/main" val="1982578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30</a:t>
            </a:fld>
            <a:endParaRPr lang="en-US"/>
          </a:p>
        </p:txBody>
      </p:sp>
    </p:spTree>
    <p:extLst>
      <p:ext uri="{BB962C8B-B14F-4D97-AF65-F5344CB8AC3E}">
        <p14:creationId xmlns:p14="http://schemas.microsoft.com/office/powerpoint/2010/main" val="2878914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Input </a:t>
            </a:r>
            <a:r>
              <a:rPr lang="en-US" dirty="0" err="1"/>
              <a:t>shakespear</a:t>
            </a:r>
            <a:r>
              <a:rPr lang="en-US" dirty="0"/>
              <a:t> </a:t>
            </a:r>
          </a:p>
          <a:p>
            <a:r>
              <a:rPr lang="en-US" dirty="0"/>
              <a:t>Output model that predicts next word in a sentence </a:t>
            </a:r>
          </a:p>
        </p:txBody>
      </p:sp>
      <p:sp>
        <p:nvSpPr>
          <p:cNvPr id="4" name="Slide Number Placeholder 3"/>
          <p:cNvSpPr>
            <a:spLocks noGrp="1"/>
          </p:cNvSpPr>
          <p:nvPr>
            <p:ph type="sldNum" sz="quarter" idx="5"/>
          </p:nvPr>
        </p:nvSpPr>
        <p:spPr/>
        <p:txBody>
          <a:bodyPr/>
          <a:lstStyle/>
          <a:p>
            <a:fld id="{E666506D-5C9B-294C-B2AE-15ACE8B5B9F7}" type="slidenum">
              <a:rPr lang="en-US" smtClean="0"/>
              <a:t>33</a:t>
            </a:fld>
            <a:endParaRPr lang="en-US"/>
          </a:p>
        </p:txBody>
      </p:sp>
    </p:spTree>
    <p:extLst>
      <p:ext uri="{BB962C8B-B14F-4D97-AF65-F5344CB8AC3E}">
        <p14:creationId xmlns:p14="http://schemas.microsoft.com/office/powerpoint/2010/main" val="2593243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Input </a:t>
            </a:r>
            <a:r>
              <a:rPr lang="en-US" dirty="0" err="1"/>
              <a:t>linux</a:t>
            </a:r>
            <a:r>
              <a:rPr lang="en-US" dirty="0"/>
              <a:t> kernel  </a:t>
            </a:r>
          </a:p>
          <a:p>
            <a:r>
              <a:rPr lang="en-US" dirty="0"/>
              <a:t>Output model that predicts next character in a sequence of code </a:t>
            </a:r>
          </a:p>
        </p:txBody>
      </p:sp>
      <p:sp>
        <p:nvSpPr>
          <p:cNvPr id="4" name="Slide Number Placeholder 3"/>
          <p:cNvSpPr>
            <a:spLocks noGrp="1"/>
          </p:cNvSpPr>
          <p:nvPr>
            <p:ph type="sldNum" sz="quarter" idx="5"/>
          </p:nvPr>
        </p:nvSpPr>
        <p:spPr/>
        <p:txBody>
          <a:bodyPr/>
          <a:lstStyle/>
          <a:p>
            <a:fld id="{E666506D-5C9B-294C-B2AE-15ACE8B5B9F7}" type="slidenum">
              <a:rPr lang="en-US" smtClean="0"/>
              <a:t>34</a:t>
            </a:fld>
            <a:endParaRPr lang="en-US"/>
          </a:p>
        </p:txBody>
      </p:sp>
    </p:spTree>
    <p:extLst>
      <p:ext uri="{BB962C8B-B14F-4D97-AF65-F5344CB8AC3E}">
        <p14:creationId xmlns:p14="http://schemas.microsoft.com/office/powerpoint/2010/main" val="1991166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Learning in ANNs is typically accomplished via gradient descent, a method which minimizes loss over a training set by iteratively updating parameters in the direction dictated by the gradient of that loss. Thus, to analyze how the network is learning (or if it is learning at all), we must inspect the gradients.</a:t>
            </a:r>
          </a:p>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35</a:t>
            </a:fld>
            <a:endParaRPr lang="en-US"/>
          </a:p>
        </p:txBody>
      </p:sp>
    </p:spTree>
    <p:extLst>
      <p:ext uri="{BB962C8B-B14F-4D97-AF65-F5344CB8AC3E}">
        <p14:creationId xmlns:p14="http://schemas.microsoft.com/office/powerpoint/2010/main" val="3238031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Learning in ANNs is typically accomplished via gradient descent, a method which minimizes loss over a training set by iteratively updating parameters in the direction dictated by the gradient of that loss. Thus, to analyze how the network is learning (or if it is learning at all), we must inspect the gradients.</a:t>
            </a:r>
          </a:p>
          <a:p>
            <a:endParaRPr lang="en-US" dirty="0"/>
          </a:p>
          <a:p>
            <a:r>
              <a:rPr lang="en-US" dirty="0"/>
              <a:t>Want the gradient to be big enough to remember back </a:t>
            </a:r>
          </a:p>
        </p:txBody>
      </p:sp>
      <p:sp>
        <p:nvSpPr>
          <p:cNvPr id="4" name="Slide Number Placeholder 3"/>
          <p:cNvSpPr>
            <a:spLocks noGrp="1"/>
          </p:cNvSpPr>
          <p:nvPr>
            <p:ph type="sldNum" sz="quarter" idx="5"/>
          </p:nvPr>
        </p:nvSpPr>
        <p:spPr/>
        <p:txBody>
          <a:bodyPr/>
          <a:lstStyle/>
          <a:p>
            <a:fld id="{E666506D-5C9B-294C-B2AE-15ACE8B5B9F7}" type="slidenum">
              <a:rPr lang="en-US" smtClean="0"/>
              <a:t>36</a:t>
            </a:fld>
            <a:endParaRPr lang="en-US"/>
          </a:p>
        </p:txBody>
      </p:sp>
    </p:spTree>
    <p:extLst>
      <p:ext uri="{BB962C8B-B14F-4D97-AF65-F5344CB8AC3E}">
        <p14:creationId xmlns:p14="http://schemas.microsoft.com/office/powerpoint/2010/main" val="3011677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savings</a:t>
            </a:r>
          </a:p>
          <a:p>
            <a:r>
              <a:rPr lang="en-US" dirty="0"/>
              <a:t>Gain understanding of the computation process</a:t>
            </a:r>
          </a:p>
          <a:p>
            <a:r>
              <a:rPr lang="en-US" dirty="0"/>
              <a:t>Perform real time steering of computation or query processing</a:t>
            </a:r>
          </a:p>
          <a:p>
            <a:r>
              <a:rPr lang="en-US" dirty="0"/>
              <a:t>Gain trust in analysis results</a:t>
            </a:r>
          </a:p>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39</a:t>
            </a:fld>
            <a:endParaRPr lang="en-US"/>
          </a:p>
        </p:txBody>
      </p:sp>
    </p:spTree>
    <p:extLst>
      <p:ext uri="{BB962C8B-B14F-4D97-AF65-F5344CB8AC3E}">
        <p14:creationId xmlns:p14="http://schemas.microsoft.com/office/powerpoint/2010/main" val="2162804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0" name="Google Shape;420;p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742950" marR="0" lvl="1" indent="-349250" algn="l" rtl="0">
              <a:spcBef>
                <a:spcPts val="0"/>
              </a:spcBef>
              <a:spcAft>
                <a:spcPts val="0"/>
              </a:spcAft>
              <a:buNone/>
            </a:pPr>
            <a:r>
              <a:rPr lang="en-US" sz="1200" b="0" i="0" u="none" strike="noStrike" cap="none">
                <a:solidFill>
                  <a:schemeClr val="dk1"/>
                </a:solidFill>
                <a:latin typeface="Calibri"/>
                <a:ea typeface="Calibri"/>
                <a:cs typeface="Calibri"/>
                <a:sym typeface="Calibri"/>
              </a:rPr>
              <a:t>Expose you to some foundational principles and available tools</a:t>
            </a:r>
            <a:endParaRPr/>
          </a:p>
          <a:p>
            <a:pPr marL="742950" marR="0" lvl="1" indent="-349250" algn="l" rtl="0">
              <a:spcBef>
                <a:spcPts val="0"/>
              </a:spcBef>
              <a:spcAft>
                <a:spcPts val="0"/>
              </a:spcAft>
              <a:buNone/>
            </a:pPr>
            <a:r>
              <a:rPr lang="en-US" sz="1200" b="0" i="0" u="none" strike="noStrike" cap="none">
                <a:solidFill>
                  <a:schemeClr val="dk1"/>
                </a:solidFill>
                <a:latin typeface="Calibri"/>
                <a:ea typeface="Calibri"/>
                <a:cs typeface="Calibri"/>
                <a:sym typeface="Calibri"/>
              </a:rPr>
              <a:t>Ask questions that build your intuitions about identifying problems where visualization techniques can help</a:t>
            </a:r>
            <a:endParaRPr/>
          </a:p>
          <a:p>
            <a:pPr marL="742950" marR="0" lvl="1" indent="-349250" algn="l" rtl="0">
              <a:spcBef>
                <a:spcPts val="0"/>
              </a:spcBef>
              <a:spcAft>
                <a:spcPts val="0"/>
              </a:spcAft>
              <a:buNone/>
            </a:pPr>
            <a:r>
              <a:rPr lang="en-US" sz="1200" b="1" i="0" u="none" strike="noStrike" cap="none">
                <a:solidFill>
                  <a:schemeClr val="dk1"/>
                </a:solidFill>
                <a:latin typeface="Calibri"/>
                <a:ea typeface="Calibri"/>
                <a:cs typeface="Calibri"/>
                <a:sym typeface="Calibri"/>
              </a:rPr>
              <a:t>Most important: </a:t>
            </a:r>
            <a:r>
              <a:rPr lang="en-US" sz="1200" b="0" i="0" u="none" strike="noStrike" cap="none">
                <a:solidFill>
                  <a:schemeClr val="dk1"/>
                </a:solidFill>
                <a:latin typeface="Calibri"/>
                <a:ea typeface="Calibri"/>
                <a:cs typeface="Calibri"/>
                <a:sym typeface="Calibri"/>
              </a:rPr>
              <a:t>help you find opportunities to solve real problems in areas YOU care about (and hopefully learn some cool stuff about visualization along the way…)</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1" name="Google Shape;421;p4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44</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8/26/24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85078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8/26/24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6685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8/26/24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58224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8/26/24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76862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8/26/24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19148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8/26/24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6835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8/26/24</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09116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8/26/24</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86828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8/26/24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06068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8/26/24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44644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8/26/24</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27679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8/26/24</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6207148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jcrouser.github.i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jpe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3.png"/><Relationship Id="rId5" Type="http://schemas.microsoft.com/office/2007/relationships/hdphoto" Target="../media/hdphoto1.wdp"/><Relationship Id="rId4" Type="http://schemas.openxmlformats.org/officeDocument/2006/relationships/image" Target="../media/image22.png"/><Relationship Id="rId9" Type="http://schemas.microsoft.com/office/2007/relationships/hdphoto" Target="../media/hdphoto3.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sv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3" Type="http://schemas.openxmlformats.org/officeDocument/2006/relationships/image" Target="../media/image59.png"/><Relationship Id="rId18" Type="http://schemas.openxmlformats.org/officeDocument/2006/relationships/image" Target="../media/image64.svg"/><Relationship Id="rId26" Type="http://schemas.openxmlformats.org/officeDocument/2006/relationships/image" Target="../media/image72.svg"/><Relationship Id="rId39" Type="http://schemas.openxmlformats.org/officeDocument/2006/relationships/image" Target="../media/image85.png"/><Relationship Id="rId21" Type="http://schemas.openxmlformats.org/officeDocument/2006/relationships/image" Target="../media/image67.png"/><Relationship Id="rId34" Type="http://schemas.openxmlformats.org/officeDocument/2006/relationships/image" Target="../media/image80.svg"/><Relationship Id="rId42" Type="http://schemas.openxmlformats.org/officeDocument/2006/relationships/image" Target="../media/image88.svg"/><Relationship Id="rId7" Type="http://schemas.openxmlformats.org/officeDocument/2006/relationships/image" Target="../media/image53.png"/><Relationship Id="rId2" Type="http://schemas.openxmlformats.org/officeDocument/2006/relationships/image" Target="../media/image48.tiff"/><Relationship Id="rId16" Type="http://schemas.openxmlformats.org/officeDocument/2006/relationships/image" Target="../media/image62.svg"/><Relationship Id="rId29"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52.svg"/><Relationship Id="rId11" Type="http://schemas.openxmlformats.org/officeDocument/2006/relationships/image" Target="../media/image57.png"/><Relationship Id="rId24" Type="http://schemas.openxmlformats.org/officeDocument/2006/relationships/image" Target="../media/image70.svg"/><Relationship Id="rId32" Type="http://schemas.openxmlformats.org/officeDocument/2006/relationships/image" Target="../media/image78.svg"/><Relationship Id="rId37" Type="http://schemas.openxmlformats.org/officeDocument/2006/relationships/image" Target="../media/image83.png"/><Relationship Id="rId40" Type="http://schemas.openxmlformats.org/officeDocument/2006/relationships/image" Target="../media/image86.svg"/><Relationship Id="rId45" Type="http://schemas.openxmlformats.org/officeDocument/2006/relationships/image" Target="../media/image91.png"/><Relationship Id="rId5" Type="http://schemas.openxmlformats.org/officeDocument/2006/relationships/image" Target="../media/image51.png"/><Relationship Id="rId15" Type="http://schemas.openxmlformats.org/officeDocument/2006/relationships/image" Target="../media/image61.png"/><Relationship Id="rId23" Type="http://schemas.openxmlformats.org/officeDocument/2006/relationships/image" Target="../media/image69.png"/><Relationship Id="rId28" Type="http://schemas.openxmlformats.org/officeDocument/2006/relationships/image" Target="../media/image74.svg"/><Relationship Id="rId36" Type="http://schemas.openxmlformats.org/officeDocument/2006/relationships/image" Target="../media/image82.svg"/><Relationship Id="rId10" Type="http://schemas.openxmlformats.org/officeDocument/2006/relationships/image" Target="../media/image56.svg"/><Relationship Id="rId19" Type="http://schemas.openxmlformats.org/officeDocument/2006/relationships/image" Target="../media/image65.png"/><Relationship Id="rId31" Type="http://schemas.openxmlformats.org/officeDocument/2006/relationships/image" Target="../media/image77.png"/><Relationship Id="rId44" Type="http://schemas.openxmlformats.org/officeDocument/2006/relationships/image" Target="../media/image90.svg"/><Relationship Id="rId4" Type="http://schemas.openxmlformats.org/officeDocument/2006/relationships/image" Target="../media/image50.svg"/><Relationship Id="rId9" Type="http://schemas.openxmlformats.org/officeDocument/2006/relationships/image" Target="../media/image55.png"/><Relationship Id="rId14" Type="http://schemas.openxmlformats.org/officeDocument/2006/relationships/image" Target="../media/image60.svg"/><Relationship Id="rId22" Type="http://schemas.openxmlformats.org/officeDocument/2006/relationships/image" Target="../media/image68.svg"/><Relationship Id="rId27" Type="http://schemas.openxmlformats.org/officeDocument/2006/relationships/image" Target="../media/image73.png"/><Relationship Id="rId30" Type="http://schemas.openxmlformats.org/officeDocument/2006/relationships/image" Target="../media/image76.svg"/><Relationship Id="rId35" Type="http://schemas.openxmlformats.org/officeDocument/2006/relationships/image" Target="../media/image81.png"/><Relationship Id="rId43" Type="http://schemas.openxmlformats.org/officeDocument/2006/relationships/image" Target="../media/image89.png"/><Relationship Id="rId8" Type="http://schemas.openxmlformats.org/officeDocument/2006/relationships/image" Target="../media/image54.svg"/><Relationship Id="rId3" Type="http://schemas.openxmlformats.org/officeDocument/2006/relationships/image" Target="../media/image49.png"/><Relationship Id="rId12" Type="http://schemas.openxmlformats.org/officeDocument/2006/relationships/image" Target="../media/image58.svg"/><Relationship Id="rId17" Type="http://schemas.openxmlformats.org/officeDocument/2006/relationships/image" Target="../media/image63.png"/><Relationship Id="rId25" Type="http://schemas.openxmlformats.org/officeDocument/2006/relationships/image" Target="../media/image71.png"/><Relationship Id="rId33" Type="http://schemas.openxmlformats.org/officeDocument/2006/relationships/image" Target="../media/image79.png"/><Relationship Id="rId38" Type="http://schemas.openxmlformats.org/officeDocument/2006/relationships/image" Target="../media/image84.svg"/><Relationship Id="rId46" Type="http://schemas.openxmlformats.org/officeDocument/2006/relationships/image" Target="../media/image92.svg"/><Relationship Id="rId20" Type="http://schemas.openxmlformats.org/officeDocument/2006/relationships/image" Target="../media/image66.svg"/><Relationship Id="rId41" Type="http://schemas.openxmlformats.org/officeDocument/2006/relationships/image" Target="../media/image87.png"/></Relationships>
</file>

<file path=ppt/slides/_rels/slide28.xml.rels><?xml version="1.0" encoding="UTF-8" standalone="yes"?>
<Relationships xmlns="http://schemas.openxmlformats.org/package/2006/relationships"><Relationship Id="rId13" Type="http://schemas.openxmlformats.org/officeDocument/2006/relationships/image" Target="../media/image59.png"/><Relationship Id="rId18" Type="http://schemas.openxmlformats.org/officeDocument/2006/relationships/image" Target="../media/image64.svg"/><Relationship Id="rId26" Type="http://schemas.openxmlformats.org/officeDocument/2006/relationships/image" Target="../media/image72.svg"/><Relationship Id="rId39" Type="http://schemas.openxmlformats.org/officeDocument/2006/relationships/image" Target="../media/image85.png"/><Relationship Id="rId21" Type="http://schemas.openxmlformats.org/officeDocument/2006/relationships/image" Target="../media/image67.png"/><Relationship Id="rId34" Type="http://schemas.openxmlformats.org/officeDocument/2006/relationships/image" Target="../media/image80.svg"/><Relationship Id="rId42" Type="http://schemas.openxmlformats.org/officeDocument/2006/relationships/image" Target="../media/image88.svg"/><Relationship Id="rId47" Type="http://schemas.openxmlformats.org/officeDocument/2006/relationships/image" Target="../media/image93.png"/><Relationship Id="rId50" Type="http://schemas.openxmlformats.org/officeDocument/2006/relationships/diagramLayout" Target="../diagrams/layout1.xml"/><Relationship Id="rId7" Type="http://schemas.openxmlformats.org/officeDocument/2006/relationships/image" Target="../media/image53.png"/><Relationship Id="rId2" Type="http://schemas.openxmlformats.org/officeDocument/2006/relationships/image" Target="../media/image48.tiff"/><Relationship Id="rId16" Type="http://schemas.openxmlformats.org/officeDocument/2006/relationships/image" Target="../media/image62.svg"/><Relationship Id="rId29" Type="http://schemas.openxmlformats.org/officeDocument/2006/relationships/image" Target="../media/image75.png"/><Relationship Id="rId11" Type="http://schemas.openxmlformats.org/officeDocument/2006/relationships/image" Target="../media/image57.png"/><Relationship Id="rId24" Type="http://schemas.openxmlformats.org/officeDocument/2006/relationships/image" Target="../media/image70.svg"/><Relationship Id="rId32" Type="http://schemas.openxmlformats.org/officeDocument/2006/relationships/image" Target="../media/image78.svg"/><Relationship Id="rId37" Type="http://schemas.openxmlformats.org/officeDocument/2006/relationships/image" Target="../media/image83.png"/><Relationship Id="rId40" Type="http://schemas.openxmlformats.org/officeDocument/2006/relationships/image" Target="../media/image86.svg"/><Relationship Id="rId45" Type="http://schemas.openxmlformats.org/officeDocument/2006/relationships/image" Target="../media/image91.png"/><Relationship Id="rId53" Type="http://schemas.microsoft.com/office/2007/relationships/diagramDrawing" Target="../diagrams/drawing1.xml"/><Relationship Id="rId5" Type="http://schemas.openxmlformats.org/officeDocument/2006/relationships/image" Target="../media/image51.png"/><Relationship Id="rId10" Type="http://schemas.openxmlformats.org/officeDocument/2006/relationships/image" Target="../media/image56.svg"/><Relationship Id="rId19" Type="http://schemas.openxmlformats.org/officeDocument/2006/relationships/image" Target="../media/image65.png"/><Relationship Id="rId31" Type="http://schemas.openxmlformats.org/officeDocument/2006/relationships/image" Target="../media/image77.png"/><Relationship Id="rId44" Type="http://schemas.openxmlformats.org/officeDocument/2006/relationships/image" Target="../media/image90.svg"/><Relationship Id="rId52" Type="http://schemas.openxmlformats.org/officeDocument/2006/relationships/diagramColors" Target="../diagrams/colors1.xml"/><Relationship Id="rId4" Type="http://schemas.openxmlformats.org/officeDocument/2006/relationships/image" Target="../media/image50.svg"/><Relationship Id="rId9" Type="http://schemas.openxmlformats.org/officeDocument/2006/relationships/image" Target="../media/image55.png"/><Relationship Id="rId14" Type="http://schemas.openxmlformats.org/officeDocument/2006/relationships/image" Target="../media/image60.svg"/><Relationship Id="rId22" Type="http://schemas.openxmlformats.org/officeDocument/2006/relationships/image" Target="../media/image68.svg"/><Relationship Id="rId27" Type="http://schemas.openxmlformats.org/officeDocument/2006/relationships/image" Target="../media/image73.png"/><Relationship Id="rId30" Type="http://schemas.openxmlformats.org/officeDocument/2006/relationships/image" Target="../media/image76.svg"/><Relationship Id="rId35" Type="http://schemas.openxmlformats.org/officeDocument/2006/relationships/image" Target="../media/image81.png"/><Relationship Id="rId43" Type="http://schemas.openxmlformats.org/officeDocument/2006/relationships/image" Target="../media/image89.png"/><Relationship Id="rId48" Type="http://schemas.openxmlformats.org/officeDocument/2006/relationships/image" Target="../media/image94.svg"/><Relationship Id="rId8" Type="http://schemas.openxmlformats.org/officeDocument/2006/relationships/image" Target="../media/image54.svg"/><Relationship Id="rId51" Type="http://schemas.openxmlformats.org/officeDocument/2006/relationships/diagramQuickStyle" Target="../diagrams/quickStyle1.xml"/><Relationship Id="rId3" Type="http://schemas.openxmlformats.org/officeDocument/2006/relationships/image" Target="../media/image49.png"/><Relationship Id="rId12" Type="http://schemas.openxmlformats.org/officeDocument/2006/relationships/image" Target="../media/image58.svg"/><Relationship Id="rId17" Type="http://schemas.openxmlformats.org/officeDocument/2006/relationships/image" Target="../media/image63.png"/><Relationship Id="rId25" Type="http://schemas.openxmlformats.org/officeDocument/2006/relationships/image" Target="../media/image71.png"/><Relationship Id="rId33" Type="http://schemas.openxmlformats.org/officeDocument/2006/relationships/image" Target="../media/image79.png"/><Relationship Id="rId38" Type="http://schemas.openxmlformats.org/officeDocument/2006/relationships/image" Target="../media/image84.svg"/><Relationship Id="rId46" Type="http://schemas.openxmlformats.org/officeDocument/2006/relationships/image" Target="../media/image92.svg"/><Relationship Id="rId20" Type="http://schemas.openxmlformats.org/officeDocument/2006/relationships/image" Target="../media/image66.svg"/><Relationship Id="rId41"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52.svg"/><Relationship Id="rId15" Type="http://schemas.openxmlformats.org/officeDocument/2006/relationships/image" Target="../media/image61.png"/><Relationship Id="rId23" Type="http://schemas.openxmlformats.org/officeDocument/2006/relationships/image" Target="../media/image69.png"/><Relationship Id="rId28" Type="http://schemas.openxmlformats.org/officeDocument/2006/relationships/image" Target="../media/image74.svg"/><Relationship Id="rId36" Type="http://schemas.openxmlformats.org/officeDocument/2006/relationships/image" Target="../media/image82.svg"/><Relationship Id="rId49" Type="http://schemas.openxmlformats.org/officeDocument/2006/relationships/diagramData" Target="../diagrams/data1.xml"/></Relationships>
</file>

<file path=ppt/slides/_rels/slide29.xml.rels><?xml version="1.0" encoding="UTF-8" standalone="yes"?>
<Relationships xmlns="http://schemas.openxmlformats.org/package/2006/relationships"><Relationship Id="rId3" Type="http://schemas.openxmlformats.org/officeDocument/2006/relationships/image" Target="../media/image48.tiff"/><Relationship Id="rId7" Type="http://schemas.openxmlformats.org/officeDocument/2006/relationships/image" Target="../media/image98.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svg"/><Relationship Id="rId4" Type="http://schemas.openxmlformats.org/officeDocument/2006/relationships/image" Target="../media/image95.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0.png"/><Relationship Id="rId5" Type="http://schemas.microsoft.com/office/2007/relationships/hdphoto" Target="../media/hdphoto3.wdp"/><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2.svg"/><Relationship Id="rId5" Type="http://schemas.openxmlformats.org/officeDocument/2006/relationships/image" Target="../media/image101.png"/><Relationship Id="rId4" Type="http://schemas.openxmlformats.org/officeDocument/2006/relationships/image" Target="../media/image100.png"/></Relationships>
</file>

<file path=ppt/slides/_rels/slide35.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8.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07.png"/><Relationship Id="rId5" Type="http://schemas.openxmlformats.org/officeDocument/2006/relationships/image" Target="../media/image106.jpeg"/><Relationship Id="rId4" Type="http://schemas.openxmlformats.org/officeDocument/2006/relationships/image" Target="../media/image105.png"/></Relationships>
</file>

<file path=ppt/slides/_rels/slide39.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svg"/><Relationship Id="rId3" Type="http://schemas.openxmlformats.org/officeDocument/2006/relationships/slideLayout" Target="../slideLayouts/slideLayout2.xml"/><Relationship Id="rId7" Type="http://schemas.openxmlformats.org/officeDocument/2006/relationships/image" Target="../media/image107.png"/><Relationship Id="rId12" Type="http://schemas.openxmlformats.org/officeDocument/2006/relationships/image" Target="../media/image113.png"/><Relationship Id="rId2" Type="http://schemas.openxmlformats.org/officeDocument/2006/relationships/video" Target="../media/media1.mov"/><Relationship Id="rId16" Type="http://schemas.openxmlformats.org/officeDocument/2006/relationships/image" Target="../media/image108.png"/><Relationship Id="rId1" Type="http://schemas.microsoft.com/office/2007/relationships/media" Target="../media/media1.mov"/><Relationship Id="rId6" Type="http://schemas.openxmlformats.org/officeDocument/2006/relationships/image" Target="../media/image106.jpeg"/><Relationship Id="rId11" Type="http://schemas.openxmlformats.org/officeDocument/2006/relationships/image" Target="../media/image112.svg"/><Relationship Id="rId5" Type="http://schemas.openxmlformats.org/officeDocument/2006/relationships/image" Target="../media/image105.png"/><Relationship Id="rId15" Type="http://schemas.openxmlformats.org/officeDocument/2006/relationships/image" Target="../media/image116.svg"/><Relationship Id="rId10" Type="http://schemas.openxmlformats.org/officeDocument/2006/relationships/image" Target="../media/image111.png"/><Relationship Id="rId4" Type="http://schemas.openxmlformats.org/officeDocument/2006/relationships/notesSlide" Target="../notesSlides/notesSlide8.xml"/><Relationship Id="rId9" Type="http://schemas.openxmlformats.org/officeDocument/2006/relationships/image" Target="../media/image110.svg"/><Relationship Id="rId14" Type="http://schemas.openxmlformats.org/officeDocument/2006/relationships/image" Target="../media/image115.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40.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svg"/><Relationship Id="rId3" Type="http://schemas.openxmlformats.org/officeDocument/2006/relationships/slideLayout" Target="../slideLayouts/slideLayout2.xml"/><Relationship Id="rId7" Type="http://schemas.openxmlformats.org/officeDocument/2006/relationships/image" Target="../media/image108.png"/><Relationship Id="rId12" Type="http://schemas.openxmlformats.org/officeDocument/2006/relationships/image" Target="../media/image121.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07.png"/><Relationship Id="rId11" Type="http://schemas.openxmlformats.org/officeDocument/2006/relationships/image" Target="../media/image120.svg"/><Relationship Id="rId5" Type="http://schemas.openxmlformats.org/officeDocument/2006/relationships/image" Target="../media/image106.jpeg"/><Relationship Id="rId10" Type="http://schemas.openxmlformats.org/officeDocument/2006/relationships/image" Target="../media/image119.png"/><Relationship Id="rId4" Type="http://schemas.openxmlformats.org/officeDocument/2006/relationships/image" Target="../media/image105.png"/><Relationship Id="rId9" Type="http://schemas.openxmlformats.org/officeDocument/2006/relationships/image" Target="../media/image118.svg"/></Relationships>
</file>

<file path=ppt/slides/_rels/slide41.xml.rels><?xml version="1.0" encoding="UTF-8" standalone="yes"?>
<Relationships xmlns="http://schemas.openxmlformats.org/package/2006/relationships"><Relationship Id="rId8" Type="http://schemas.openxmlformats.org/officeDocument/2006/relationships/image" Target="../media/image126.svg"/><Relationship Id="rId13" Type="http://schemas.openxmlformats.org/officeDocument/2006/relationships/image" Target="../media/image131.png"/><Relationship Id="rId18" Type="http://schemas.openxmlformats.org/officeDocument/2006/relationships/image" Target="../media/image136.svg"/><Relationship Id="rId3" Type="http://schemas.openxmlformats.org/officeDocument/2006/relationships/image" Target="../media/image106.jpeg"/><Relationship Id="rId7" Type="http://schemas.openxmlformats.org/officeDocument/2006/relationships/image" Target="../media/image125.png"/><Relationship Id="rId12" Type="http://schemas.openxmlformats.org/officeDocument/2006/relationships/image" Target="../media/image130.svg"/><Relationship Id="rId17" Type="http://schemas.openxmlformats.org/officeDocument/2006/relationships/image" Target="../media/image135.png"/><Relationship Id="rId2" Type="http://schemas.openxmlformats.org/officeDocument/2006/relationships/image" Target="../media/image105.png"/><Relationship Id="rId16" Type="http://schemas.openxmlformats.org/officeDocument/2006/relationships/image" Target="../media/image134.svg"/><Relationship Id="rId20" Type="http://schemas.openxmlformats.org/officeDocument/2006/relationships/image" Target="../media/image138.svg"/><Relationship Id="rId1" Type="http://schemas.openxmlformats.org/officeDocument/2006/relationships/slideLayout" Target="../slideLayouts/slideLayout2.xml"/><Relationship Id="rId6" Type="http://schemas.openxmlformats.org/officeDocument/2006/relationships/image" Target="../media/image124.svg"/><Relationship Id="rId11" Type="http://schemas.openxmlformats.org/officeDocument/2006/relationships/image" Target="../media/image129.png"/><Relationship Id="rId5" Type="http://schemas.openxmlformats.org/officeDocument/2006/relationships/image" Target="../media/image123.png"/><Relationship Id="rId15" Type="http://schemas.openxmlformats.org/officeDocument/2006/relationships/image" Target="../media/image133.png"/><Relationship Id="rId10" Type="http://schemas.openxmlformats.org/officeDocument/2006/relationships/image" Target="../media/image128.svg"/><Relationship Id="rId19" Type="http://schemas.openxmlformats.org/officeDocument/2006/relationships/image" Target="../media/image137.png"/><Relationship Id="rId4" Type="http://schemas.openxmlformats.org/officeDocument/2006/relationships/image" Target="../media/image107.png"/><Relationship Id="rId9" Type="http://schemas.openxmlformats.org/officeDocument/2006/relationships/image" Target="../media/image127.png"/><Relationship Id="rId14" Type="http://schemas.openxmlformats.org/officeDocument/2006/relationships/image" Target="../media/image132.svg"/></Relationships>
</file>

<file path=ppt/slides/_rels/slide42.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07.png"/></Relationships>
</file>

<file path=ppt/slides/_rels/slide43.xml.rels><?xml version="1.0" encoding="UTF-8" standalone="yes"?>
<Relationships xmlns="http://schemas.openxmlformats.org/package/2006/relationships"><Relationship Id="rId3" Type="http://schemas.openxmlformats.org/officeDocument/2006/relationships/image" Target="../media/image106.jpeg"/><Relationship Id="rId7" Type="http://schemas.openxmlformats.org/officeDocument/2006/relationships/image" Target="../media/image141.sv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07.png"/></Relationships>
</file>

<file path=ppt/slides/_rels/slide44.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4.jpg"/><Relationship Id="rId4" Type="http://schemas.openxmlformats.org/officeDocument/2006/relationships/image" Target="../media/image143.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amosca01.github.io/SDS-CS235/"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jpe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sv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6711-FD41-BF2C-3200-E86657F1099A}"/>
              </a:ext>
            </a:extLst>
          </p:cNvPr>
          <p:cNvSpPr>
            <a:spLocks noGrp="1"/>
          </p:cNvSpPr>
          <p:nvPr>
            <p:ph type="ctrTitle"/>
          </p:nvPr>
        </p:nvSpPr>
        <p:spPr/>
        <p:txBody>
          <a:bodyPr>
            <a:normAutofit/>
          </a:bodyPr>
          <a:lstStyle/>
          <a:p>
            <a:r>
              <a:rPr lang="en-US" dirty="0"/>
              <a:t>Visual Analytics– Welcome!</a:t>
            </a:r>
          </a:p>
        </p:txBody>
      </p:sp>
      <p:sp>
        <p:nvSpPr>
          <p:cNvPr id="3" name="Subtitle 2">
            <a:extLst>
              <a:ext uri="{FF2B5EF4-FFF2-40B4-BE49-F238E27FC236}">
                <a16:creationId xmlns:a16="http://schemas.microsoft.com/office/drawing/2014/main" id="{D0BE8CA1-49DD-7D0B-3796-B4A0CE9405C0}"/>
              </a:ext>
            </a:extLst>
          </p:cNvPr>
          <p:cNvSpPr>
            <a:spLocks noGrp="1"/>
          </p:cNvSpPr>
          <p:nvPr>
            <p:ph type="subTitle" idx="1"/>
          </p:nvPr>
        </p:nvSpPr>
        <p:spPr/>
        <p:txBody>
          <a:bodyPr/>
          <a:lstStyle/>
          <a:p>
            <a:r>
              <a:rPr lang="en-US" dirty="0"/>
              <a:t>Dr. Ab Mosca (they/them) </a:t>
            </a:r>
          </a:p>
        </p:txBody>
      </p:sp>
      <p:sp>
        <p:nvSpPr>
          <p:cNvPr id="5" name="TextBox 4">
            <a:extLst>
              <a:ext uri="{FF2B5EF4-FFF2-40B4-BE49-F238E27FC236}">
                <a16:creationId xmlns:a16="http://schemas.microsoft.com/office/drawing/2014/main" id="{51C47612-0F01-5A1D-003F-59C048DD3D08}"/>
              </a:ext>
            </a:extLst>
          </p:cNvPr>
          <p:cNvSpPr txBox="1"/>
          <p:nvPr/>
        </p:nvSpPr>
        <p:spPr>
          <a:xfrm>
            <a:off x="2286000" y="6342185"/>
            <a:ext cx="7444410" cy="369332"/>
          </a:xfrm>
          <a:prstGeom prst="rect">
            <a:avLst/>
          </a:prstGeom>
          <a:noFill/>
        </p:spPr>
        <p:txBody>
          <a:bodyPr wrap="none" rtlCol="0">
            <a:spAutoFit/>
          </a:bodyPr>
          <a:lstStyle/>
          <a:p>
            <a:r>
              <a:rPr lang="en-US" dirty="0"/>
              <a:t>Slides based off slides courtesy of Jordan Crouser (</a:t>
            </a:r>
            <a:r>
              <a:rPr lang="en-US" dirty="0">
                <a:hlinkClick r:id="rId2"/>
              </a:rPr>
              <a:t>https://jcrouser.github.io/</a:t>
            </a:r>
            <a:r>
              <a:rPr lang="en-US" dirty="0"/>
              <a:t>) </a:t>
            </a:r>
          </a:p>
        </p:txBody>
      </p:sp>
    </p:spTree>
    <p:extLst>
      <p:ext uri="{BB962C8B-B14F-4D97-AF65-F5344CB8AC3E}">
        <p14:creationId xmlns:p14="http://schemas.microsoft.com/office/powerpoint/2010/main" val="290532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646F1-D10C-A8ED-B6B5-B3FDDD61EA15}"/>
              </a:ext>
            </a:extLst>
          </p:cNvPr>
          <p:cNvSpPr>
            <a:spLocks noGrp="1"/>
          </p:cNvSpPr>
          <p:nvPr>
            <p:ph type="title"/>
          </p:nvPr>
        </p:nvSpPr>
        <p:spPr/>
        <p:txBody>
          <a:bodyPr/>
          <a:lstStyle/>
          <a:p>
            <a:r>
              <a:rPr lang="en-US" dirty="0"/>
              <a:t>About this course</a:t>
            </a:r>
          </a:p>
        </p:txBody>
      </p:sp>
      <p:sp>
        <p:nvSpPr>
          <p:cNvPr id="15" name="Content Placeholder 14">
            <a:extLst>
              <a:ext uri="{FF2B5EF4-FFF2-40B4-BE49-F238E27FC236}">
                <a16:creationId xmlns:a16="http://schemas.microsoft.com/office/drawing/2014/main" id="{B144DF28-7D19-2F48-EE99-7845A96CD37C}"/>
              </a:ext>
            </a:extLst>
          </p:cNvPr>
          <p:cNvSpPr>
            <a:spLocks noGrp="1"/>
          </p:cNvSpPr>
          <p:nvPr>
            <p:ph idx="1"/>
          </p:nvPr>
        </p:nvSpPr>
        <p:spPr/>
        <p:txBody>
          <a:bodyPr anchor="t">
            <a:normAutofit/>
          </a:bodyPr>
          <a:lstStyle/>
          <a:p>
            <a:pPr marL="0" indent="0">
              <a:buNone/>
            </a:pPr>
            <a:r>
              <a:rPr lang="en-US" sz="2400" dirty="0"/>
              <a:t>What are some non-traditional forms of data? </a:t>
            </a:r>
          </a:p>
        </p:txBody>
      </p:sp>
    </p:spTree>
    <p:extLst>
      <p:ext uri="{BB962C8B-B14F-4D97-AF65-F5344CB8AC3E}">
        <p14:creationId xmlns:p14="http://schemas.microsoft.com/office/powerpoint/2010/main" val="3215533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646F1-D10C-A8ED-B6B5-B3FDDD61EA15}"/>
              </a:ext>
            </a:extLst>
          </p:cNvPr>
          <p:cNvSpPr>
            <a:spLocks noGrp="1"/>
          </p:cNvSpPr>
          <p:nvPr>
            <p:ph type="title"/>
          </p:nvPr>
        </p:nvSpPr>
        <p:spPr/>
        <p:txBody>
          <a:bodyPr/>
          <a:lstStyle/>
          <a:p>
            <a:r>
              <a:rPr lang="en-US" dirty="0"/>
              <a:t>About this course</a:t>
            </a:r>
          </a:p>
        </p:txBody>
      </p:sp>
      <p:sp>
        <p:nvSpPr>
          <p:cNvPr id="15" name="Content Placeholder 14">
            <a:extLst>
              <a:ext uri="{FF2B5EF4-FFF2-40B4-BE49-F238E27FC236}">
                <a16:creationId xmlns:a16="http://schemas.microsoft.com/office/drawing/2014/main" id="{B144DF28-7D19-2F48-EE99-7845A96CD37C}"/>
              </a:ext>
            </a:extLst>
          </p:cNvPr>
          <p:cNvSpPr>
            <a:spLocks noGrp="1"/>
          </p:cNvSpPr>
          <p:nvPr>
            <p:ph idx="1"/>
          </p:nvPr>
        </p:nvSpPr>
        <p:spPr/>
        <p:txBody>
          <a:bodyPr anchor="t">
            <a:normAutofit/>
          </a:bodyPr>
          <a:lstStyle/>
          <a:p>
            <a:pPr marL="0" indent="0">
              <a:buNone/>
            </a:pPr>
            <a:r>
              <a:rPr lang="en-US" sz="2400" dirty="0"/>
              <a:t>What are some non-traditional forms of data? </a:t>
            </a:r>
          </a:p>
        </p:txBody>
      </p:sp>
      <p:pic>
        <p:nvPicPr>
          <p:cNvPr id="1026" name="Picture 2" descr="All the Social Media Apps You Should Know in 2021 - eVenzia">
            <a:extLst>
              <a:ext uri="{FF2B5EF4-FFF2-40B4-BE49-F238E27FC236}">
                <a16:creationId xmlns:a16="http://schemas.microsoft.com/office/drawing/2014/main" id="{2D10534B-E2C6-6735-A803-A5DBBD556D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5116" y="1412962"/>
            <a:ext cx="4290517" cy="24134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w York Times Newspaper Back Copies – The New York Times Store">
            <a:extLst>
              <a:ext uri="{FF2B5EF4-FFF2-40B4-BE49-F238E27FC236}">
                <a16:creationId xmlns:a16="http://schemas.microsoft.com/office/drawing/2014/main" id="{1988BCCA-7892-C2B5-AC1C-F4D2D1E0AA7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952162">
            <a:off x="7839747" y="934266"/>
            <a:ext cx="4009869" cy="40098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10 best fitness trackers in 2024 - The Verge">
            <a:extLst>
              <a:ext uri="{FF2B5EF4-FFF2-40B4-BE49-F238E27FC236}">
                <a16:creationId xmlns:a16="http://schemas.microsoft.com/office/drawing/2014/main" id="{5A07C4AC-8091-E5A4-D0AF-DD1B5D4B8F47}"/>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346029" y="4027212"/>
            <a:ext cx="5975414" cy="31269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NCIENT EGYPT - 212 OLD BOOKS ON USB - PYRAMIDS GIZA ARCHAEOLOGY  HIEROGLYPHICS">
            <a:extLst>
              <a:ext uri="{FF2B5EF4-FFF2-40B4-BE49-F238E27FC236}">
                <a16:creationId xmlns:a16="http://schemas.microsoft.com/office/drawing/2014/main" id="{E28F27B7-EB6B-9ADB-8D47-B33C7C4F3FA8}"/>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7710" b="96599" l="9896" r="91667">
                        <a14:foregroundMark x1="62370" y1="7710" x2="62370" y2="7710"/>
                        <a14:foregroundMark x1="35547" y1="92290" x2="35547" y2="92290"/>
                        <a14:foregroundMark x1="39453" y1="96712" x2="39453" y2="96712"/>
                        <a14:foregroundMark x1="91667" y1="82880" x2="91667" y2="82880"/>
                        <a14:foregroundMark x1="42969" y1="44331" x2="42969" y2="44331"/>
                      </a14:backgroundRemoval>
                    </a14:imgEffect>
                  </a14:imgLayer>
                </a14:imgProps>
              </a:ext>
              <a:ext uri="{28A0092B-C50C-407E-A947-70E740481C1C}">
                <a14:useLocalDpi xmlns:a14="http://schemas.microsoft.com/office/drawing/2010/main" val="0"/>
              </a:ext>
            </a:extLst>
          </a:blip>
          <a:srcRect/>
          <a:stretch>
            <a:fillRect/>
          </a:stretch>
        </p:blipFill>
        <p:spPr bwMode="auto">
          <a:xfrm>
            <a:off x="3712544" y="3718177"/>
            <a:ext cx="2734263" cy="3139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70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646F1-D10C-A8ED-B6B5-B3FDDD61EA15}"/>
              </a:ext>
            </a:extLst>
          </p:cNvPr>
          <p:cNvSpPr>
            <a:spLocks noGrp="1"/>
          </p:cNvSpPr>
          <p:nvPr>
            <p:ph type="title"/>
          </p:nvPr>
        </p:nvSpPr>
        <p:spPr/>
        <p:txBody>
          <a:bodyPr/>
          <a:lstStyle/>
          <a:p>
            <a:r>
              <a:rPr lang="en-US" dirty="0"/>
              <a:t>About this course</a:t>
            </a:r>
          </a:p>
        </p:txBody>
      </p:sp>
      <p:sp>
        <p:nvSpPr>
          <p:cNvPr id="15" name="Content Placeholder 14">
            <a:extLst>
              <a:ext uri="{FF2B5EF4-FFF2-40B4-BE49-F238E27FC236}">
                <a16:creationId xmlns:a16="http://schemas.microsoft.com/office/drawing/2014/main" id="{B144DF28-7D19-2F48-EE99-7845A96CD37C}"/>
              </a:ext>
            </a:extLst>
          </p:cNvPr>
          <p:cNvSpPr>
            <a:spLocks noGrp="1"/>
          </p:cNvSpPr>
          <p:nvPr>
            <p:ph idx="1"/>
          </p:nvPr>
        </p:nvSpPr>
        <p:spPr/>
        <p:txBody>
          <a:bodyPr anchor="t">
            <a:normAutofit/>
          </a:bodyPr>
          <a:lstStyle/>
          <a:p>
            <a:pPr marL="0" indent="0">
              <a:buNone/>
            </a:pPr>
            <a:r>
              <a:rPr lang="en-US" sz="2400" dirty="0"/>
              <a:t>The problem: </a:t>
            </a:r>
          </a:p>
          <a:p>
            <a:pPr marL="0" indent="0">
              <a:buNone/>
            </a:pPr>
            <a:endParaRPr lang="en-US" sz="2400" dirty="0"/>
          </a:p>
          <a:p>
            <a:r>
              <a:rPr lang="en-US" sz="2400" dirty="0"/>
              <a:t>We’re collecting and generating data </a:t>
            </a:r>
            <a:r>
              <a:rPr lang="en-US" sz="2400" b="1" dirty="0"/>
              <a:t>faster</a:t>
            </a:r>
            <a:r>
              <a:rPr lang="en-US" sz="2400" dirty="0"/>
              <a:t> than traditional methods can keep up</a:t>
            </a:r>
          </a:p>
          <a:p>
            <a:r>
              <a:rPr lang="en-US" sz="2400" dirty="0"/>
              <a:t>Not only is the data unmanageably big, it’s usually </a:t>
            </a:r>
            <a:r>
              <a:rPr lang="en-US" sz="2400" b="1" dirty="0"/>
              <a:t>noisy and ambiguous </a:t>
            </a:r>
            <a:r>
              <a:rPr lang="en-US" sz="2400" dirty="0"/>
              <a:t>too ➔ requires interpretation</a:t>
            </a:r>
          </a:p>
          <a:p>
            <a:r>
              <a:rPr lang="en-US" sz="2400" b="1" dirty="0"/>
              <a:t>Major problem</a:t>
            </a:r>
            <a:r>
              <a:rPr lang="en-US" sz="2400" dirty="0"/>
              <a:t>: humans don’t scale</a:t>
            </a:r>
          </a:p>
          <a:p>
            <a:pPr marL="502920" lvl="1" indent="0">
              <a:buNone/>
            </a:pPr>
            <a:r>
              <a:rPr lang="en-US" sz="2200" dirty="0"/>
              <a:t>…but computers do!</a:t>
            </a:r>
          </a:p>
          <a:p>
            <a:pPr marL="0" indent="0">
              <a:buNone/>
            </a:pPr>
            <a:endParaRPr lang="en-US" sz="2400" dirty="0"/>
          </a:p>
        </p:txBody>
      </p:sp>
      <p:sp>
        <p:nvSpPr>
          <p:cNvPr id="5" name="Rectangle 4">
            <a:extLst>
              <a:ext uri="{FF2B5EF4-FFF2-40B4-BE49-F238E27FC236}">
                <a16:creationId xmlns:a16="http://schemas.microsoft.com/office/drawing/2014/main" id="{9F703F54-AFB5-EDDF-D322-CC69849749F6}"/>
              </a:ext>
            </a:extLst>
          </p:cNvPr>
          <p:cNvSpPr/>
          <p:nvPr/>
        </p:nvSpPr>
        <p:spPr>
          <a:xfrm>
            <a:off x="4287187" y="3852472"/>
            <a:ext cx="2683239" cy="3897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395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646F1-D10C-A8ED-B6B5-B3FDDD61EA15}"/>
              </a:ext>
            </a:extLst>
          </p:cNvPr>
          <p:cNvSpPr>
            <a:spLocks noGrp="1"/>
          </p:cNvSpPr>
          <p:nvPr>
            <p:ph type="title"/>
          </p:nvPr>
        </p:nvSpPr>
        <p:spPr/>
        <p:txBody>
          <a:bodyPr/>
          <a:lstStyle/>
          <a:p>
            <a:r>
              <a:rPr lang="en-US" dirty="0"/>
              <a:t>About this course</a:t>
            </a:r>
          </a:p>
        </p:txBody>
      </p:sp>
      <p:pic>
        <p:nvPicPr>
          <p:cNvPr id="3" name="Content Placeholder 7" descr="Confused person outline">
            <a:extLst>
              <a:ext uri="{FF2B5EF4-FFF2-40B4-BE49-F238E27FC236}">
                <a16:creationId xmlns:a16="http://schemas.microsoft.com/office/drawing/2014/main" id="{63316F92-F29F-9AC3-89AD-9565322EEE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57034" y="1732524"/>
            <a:ext cx="3569834" cy="3569834"/>
          </a:xfrm>
          <a:prstGeom prst="rect">
            <a:avLst/>
          </a:prstGeom>
        </p:spPr>
      </p:pic>
      <p:pic>
        <p:nvPicPr>
          <p:cNvPr id="4" name="Graphic 3" descr="Monitor with solid fill">
            <a:extLst>
              <a:ext uri="{FF2B5EF4-FFF2-40B4-BE49-F238E27FC236}">
                <a16:creationId xmlns:a16="http://schemas.microsoft.com/office/drawing/2014/main" id="{DED74999-F94B-EAF3-5BF0-1AE748B6AA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19925" y="2337815"/>
            <a:ext cx="2964543" cy="2964543"/>
          </a:xfrm>
          <a:prstGeom prst="rect">
            <a:avLst/>
          </a:prstGeom>
        </p:spPr>
      </p:pic>
      <p:sp>
        <p:nvSpPr>
          <p:cNvPr id="5" name="Rounded Rectangle 4">
            <a:extLst>
              <a:ext uri="{FF2B5EF4-FFF2-40B4-BE49-F238E27FC236}">
                <a16:creationId xmlns:a16="http://schemas.microsoft.com/office/drawing/2014/main" id="{68EB029E-541F-524A-BF57-A16DB7617436}"/>
              </a:ext>
            </a:extLst>
          </p:cNvPr>
          <p:cNvSpPr/>
          <p:nvPr/>
        </p:nvSpPr>
        <p:spPr>
          <a:xfrm>
            <a:off x="7839856" y="451891"/>
            <a:ext cx="3460814" cy="1103751"/>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What are the strengths of each </a:t>
            </a:r>
            <a:r>
              <a:rPr lang="en-US" sz="2400" dirty="0" err="1"/>
              <a:t>wrt</a:t>
            </a:r>
            <a:r>
              <a:rPr lang="en-US" sz="2400" dirty="0"/>
              <a:t> data?</a:t>
            </a:r>
          </a:p>
        </p:txBody>
      </p:sp>
      <p:sp>
        <p:nvSpPr>
          <p:cNvPr id="9" name="Circular Arrow 8">
            <a:extLst>
              <a:ext uri="{FF2B5EF4-FFF2-40B4-BE49-F238E27FC236}">
                <a16:creationId xmlns:a16="http://schemas.microsoft.com/office/drawing/2014/main" id="{7ACDE532-7C0F-1B01-B756-38B0F5FF289C}"/>
              </a:ext>
            </a:extLst>
          </p:cNvPr>
          <p:cNvSpPr/>
          <p:nvPr/>
        </p:nvSpPr>
        <p:spPr>
          <a:xfrm flipH="1">
            <a:off x="6489096" y="1844996"/>
            <a:ext cx="2075543" cy="1741715"/>
          </a:xfrm>
          <a:prstGeom prst="circular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ircular Arrow 9">
            <a:extLst>
              <a:ext uri="{FF2B5EF4-FFF2-40B4-BE49-F238E27FC236}">
                <a16:creationId xmlns:a16="http://schemas.microsoft.com/office/drawing/2014/main" id="{1F66A675-C297-F133-4C65-08A83A8883A7}"/>
              </a:ext>
            </a:extLst>
          </p:cNvPr>
          <p:cNvSpPr/>
          <p:nvPr/>
        </p:nvSpPr>
        <p:spPr>
          <a:xfrm rot="10800000" flipH="1">
            <a:off x="6489095" y="3627612"/>
            <a:ext cx="2075543" cy="1741715"/>
          </a:xfrm>
          <a:prstGeom prst="circular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39030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5825" y="2674691"/>
            <a:ext cx="2947482" cy="1508618"/>
          </a:xfrm>
          <a:prstGeom prst="rect">
            <a:avLst/>
          </a:prstGeom>
        </p:spPr>
        <p:txBody>
          <a:bodyPr vert="horz" lIns="91440" tIns="45720" rIns="91440" bIns="45720" rtlCol="0" anchor="ctr">
            <a:normAutofit fontScale="90000"/>
          </a:bodyPr>
          <a:lstStyle/>
          <a:p>
            <a:r>
              <a:rPr dirty="0"/>
              <a:t>(Incomplete) History of Visual Analytics: 1970s</a:t>
            </a:r>
          </a:p>
        </p:txBody>
      </p:sp>
      <p:sp>
        <p:nvSpPr>
          <p:cNvPr id="3" name="object 3"/>
          <p:cNvSpPr txBox="1"/>
          <p:nvPr/>
        </p:nvSpPr>
        <p:spPr>
          <a:xfrm>
            <a:off x="3899982" y="5113185"/>
            <a:ext cx="7292975" cy="1068070"/>
          </a:xfrm>
          <a:prstGeom prst="rect">
            <a:avLst/>
          </a:prstGeom>
        </p:spPr>
        <p:txBody>
          <a:bodyPr vert="horz" wrap="square" lIns="0" tIns="168275" rIns="0" bIns="0" rtlCol="0">
            <a:spAutoFit/>
          </a:bodyPr>
          <a:lstStyle/>
          <a:p>
            <a:pPr marL="355600" indent="-342900">
              <a:spcBef>
                <a:spcPts val="1325"/>
              </a:spcBef>
              <a:buClr>
                <a:srgbClr val="93A299"/>
              </a:buClr>
              <a:buSzPct val="83333"/>
              <a:buFont typeface="Arial" panose="020B0604020202020204" pitchFamily="34" charset="0"/>
              <a:buChar char="•"/>
              <a:tabLst>
                <a:tab pos="194310" algn="l"/>
              </a:tabLst>
            </a:pPr>
            <a:r>
              <a:rPr sz="2400" dirty="0">
                <a:solidFill>
                  <a:schemeClr val="tx1">
                    <a:lumMod val="75000"/>
                    <a:lumOff val="25000"/>
                  </a:schemeClr>
                </a:solidFill>
                <a:cs typeface="Arial"/>
              </a:rPr>
              <a:t>CAD/CAM,</a:t>
            </a:r>
            <a:r>
              <a:rPr sz="2400" spc="-80" dirty="0">
                <a:solidFill>
                  <a:schemeClr val="tx1">
                    <a:lumMod val="75000"/>
                    <a:lumOff val="25000"/>
                  </a:schemeClr>
                </a:solidFill>
                <a:cs typeface="Arial"/>
              </a:rPr>
              <a:t> </a:t>
            </a:r>
            <a:r>
              <a:rPr sz="2400" dirty="0">
                <a:solidFill>
                  <a:schemeClr val="tx1">
                    <a:lumMod val="75000"/>
                    <a:lumOff val="25000"/>
                  </a:schemeClr>
                </a:solidFill>
                <a:cs typeface="Arial"/>
              </a:rPr>
              <a:t>building</a:t>
            </a:r>
            <a:r>
              <a:rPr sz="2400" spc="-70" dirty="0">
                <a:solidFill>
                  <a:schemeClr val="tx1">
                    <a:lumMod val="75000"/>
                    <a:lumOff val="25000"/>
                  </a:schemeClr>
                </a:solidFill>
                <a:cs typeface="Arial"/>
              </a:rPr>
              <a:t> </a:t>
            </a:r>
            <a:r>
              <a:rPr sz="2400" dirty="0">
                <a:solidFill>
                  <a:schemeClr val="tx1">
                    <a:lumMod val="75000"/>
                    <a:lumOff val="25000"/>
                  </a:schemeClr>
                </a:solidFill>
                <a:cs typeface="Arial"/>
              </a:rPr>
              <a:t>cars,</a:t>
            </a:r>
            <a:r>
              <a:rPr sz="2400" spc="-80" dirty="0">
                <a:solidFill>
                  <a:schemeClr val="tx1">
                    <a:lumMod val="75000"/>
                    <a:lumOff val="25000"/>
                  </a:schemeClr>
                </a:solidFill>
                <a:cs typeface="Arial"/>
              </a:rPr>
              <a:t> </a:t>
            </a:r>
            <a:r>
              <a:rPr sz="2400" dirty="0">
                <a:solidFill>
                  <a:schemeClr val="tx1">
                    <a:lumMod val="75000"/>
                    <a:lumOff val="25000"/>
                  </a:schemeClr>
                </a:solidFill>
                <a:cs typeface="Arial"/>
              </a:rPr>
              <a:t>planes,</a:t>
            </a:r>
            <a:r>
              <a:rPr sz="2400" spc="-75" dirty="0">
                <a:solidFill>
                  <a:schemeClr val="tx1">
                    <a:lumMod val="75000"/>
                    <a:lumOff val="25000"/>
                  </a:schemeClr>
                </a:solidFill>
                <a:cs typeface="Arial"/>
              </a:rPr>
              <a:t> </a:t>
            </a:r>
            <a:r>
              <a:rPr sz="2400" spc="-10" dirty="0">
                <a:solidFill>
                  <a:schemeClr val="tx1">
                    <a:lumMod val="75000"/>
                    <a:lumOff val="25000"/>
                  </a:schemeClr>
                </a:solidFill>
                <a:cs typeface="Arial"/>
              </a:rPr>
              <a:t>chips</a:t>
            </a:r>
            <a:endParaRPr sz="2400" dirty="0">
              <a:solidFill>
                <a:schemeClr val="tx1">
                  <a:lumMod val="75000"/>
                  <a:lumOff val="25000"/>
                </a:schemeClr>
              </a:solidFill>
              <a:cs typeface="Arial"/>
            </a:endParaRPr>
          </a:p>
          <a:p>
            <a:pPr marL="355600" indent="-342900">
              <a:spcBef>
                <a:spcPts val="1220"/>
              </a:spcBef>
              <a:buClr>
                <a:srgbClr val="93A299"/>
              </a:buClr>
              <a:buSzPct val="83333"/>
              <a:buFont typeface="Arial" panose="020B0604020202020204" pitchFamily="34" charset="0"/>
              <a:buChar char="•"/>
              <a:tabLst>
                <a:tab pos="194310" algn="l"/>
              </a:tabLst>
            </a:pPr>
            <a:r>
              <a:rPr sz="2400" dirty="0">
                <a:solidFill>
                  <a:schemeClr val="tx1">
                    <a:lumMod val="75000"/>
                    <a:lumOff val="25000"/>
                  </a:schemeClr>
                </a:solidFill>
                <a:cs typeface="Arial"/>
              </a:rPr>
              <a:t>Starting</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to</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think</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about:</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3D,</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animation,</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edu,</a:t>
            </a:r>
            <a:r>
              <a:rPr sz="2400" spc="-60" dirty="0">
                <a:solidFill>
                  <a:schemeClr val="tx1">
                    <a:lumMod val="75000"/>
                    <a:lumOff val="25000"/>
                  </a:schemeClr>
                </a:solidFill>
                <a:cs typeface="Arial"/>
              </a:rPr>
              <a:t> </a:t>
            </a:r>
            <a:r>
              <a:rPr sz="2400" spc="-10" dirty="0">
                <a:solidFill>
                  <a:schemeClr val="tx1">
                    <a:lumMod val="75000"/>
                    <a:lumOff val="25000"/>
                  </a:schemeClr>
                </a:solidFill>
                <a:cs typeface="Arial"/>
              </a:rPr>
              <a:t>medicine</a:t>
            </a:r>
            <a:endParaRPr sz="2400" dirty="0">
              <a:solidFill>
                <a:schemeClr val="tx1">
                  <a:lumMod val="75000"/>
                  <a:lumOff val="25000"/>
                </a:schemeClr>
              </a:solidFill>
              <a:cs typeface="Arial"/>
            </a:endParaRPr>
          </a:p>
        </p:txBody>
      </p:sp>
      <p:grpSp>
        <p:nvGrpSpPr>
          <p:cNvPr id="4" name="object 4"/>
          <p:cNvGrpSpPr/>
          <p:nvPr/>
        </p:nvGrpSpPr>
        <p:grpSpPr>
          <a:xfrm>
            <a:off x="4290633" y="840397"/>
            <a:ext cx="5803900" cy="4471670"/>
            <a:chOff x="1612391" y="1155191"/>
            <a:chExt cx="5803900" cy="4471670"/>
          </a:xfrm>
        </p:grpSpPr>
        <p:pic>
          <p:nvPicPr>
            <p:cNvPr id="5" name="object 5"/>
            <p:cNvPicPr/>
            <p:nvPr/>
          </p:nvPicPr>
          <p:blipFill>
            <a:blip r:embed="rId2" cstate="print"/>
            <a:stretch>
              <a:fillRect/>
            </a:stretch>
          </p:blipFill>
          <p:spPr>
            <a:xfrm>
              <a:off x="1612391" y="1155191"/>
              <a:ext cx="5803392" cy="4471416"/>
            </a:xfrm>
            <a:prstGeom prst="rect">
              <a:avLst/>
            </a:prstGeom>
          </p:spPr>
        </p:pic>
        <p:pic>
          <p:nvPicPr>
            <p:cNvPr id="6" name="object 6"/>
            <p:cNvPicPr/>
            <p:nvPr/>
          </p:nvPicPr>
          <p:blipFill>
            <a:blip r:embed="rId3" cstate="print"/>
            <a:stretch>
              <a:fillRect/>
            </a:stretch>
          </p:blipFill>
          <p:spPr>
            <a:xfrm>
              <a:off x="1676399" y="1219200"/>
              <a:ext cx="5621670" cy="4290350"/>
            </a:xfrm>
            <a:prstGeom prst="rect">
              <a:avLst/>
            </a:prstGeom>
          </p:spPr>
        </p:pic>
        <p:sp>
          <p:nvSpPr>
            <p:cNvPr id="7" name="object 7"/>
            <p:cNvSpPr/>
            <p:nvPr/>
          </p:nvSpPr>
          <p:spPr>
            <a:xfrm>
              <a:off x="1657350" y="1200150"/>
              <a:ext cx="5660390" cy="4328795"/>
            </a:xfrm>
            <a:custGeom>
              <a:avLst/>
              <a:gdLst/>
              <a:ahLst/>
              <a:cxnLst/>
              <a:rect l="l" t="t" r="r" b="b"/>
              <a:pathLst>
                <a:path w="5660390" h="4328795">
                  <a:moveTo>
                    <a:pt x="0" y="0"/>
                  </a:moveTo>
                  <a:lnTo>
                    <a:pt x="5659770" y="0"/>
                  </a:lnTo>
                  <a:lnTo>
                    <a:pt x="5659770" y="4328450"/>
                  </a:lnTo>
                  <a:lnTo>
                    <a:pt x="0" y="4328450"/>
                  </a:lnTo>
                  <a:lnTo>
                    <a:pt x="0" y="0"/>
                  </a:lnTo>
                  <a:close/>
                </a:path>
              </a:pathLst>
            </a:custGeom>
            <a:ln w="38100">
              <a:solidFill>
                <a:srgbClr val="000000"/>
              </a:solidFill>
            </a:ln>
          </p:spPr>
          <p:txBody>
            <a:bodyPr wrap="square" lIns="0" tIns="0" rIns="0" bIns="0" rtlCol="0"/>
            <a:lstStyle/>
            <a:p>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3537678" y="860685"/>
            <a:ext cx="8279567" cy="4011117"/>
            <a:chOff x="148753" y="1295400"/>
            <a:chExt cx="8995410" cy="3949700"/>
          </a:xfrm>
        </p:grpSpPr>
        <p:pic>
          <p:nvPicPr>
            <p:cNvPr id="4" name="object 4"/>
            <p:cNvPicPr/>
            <p:nvPr/>
          </p:nvPicPr>
          <p:blipFill>
            <a:blip r:embed="rId2" cstate="print"/>
            <a:stretch>
              <a:fillRect/>
            </a:stretch>
          </p:blipFill>
          <p:spPr>
            <a:xfrm>
              <a:off x="148753" y="1353313"/>
              <a:ext cx="3737446" cy="3828286"/>
            </a:xfrm>
            <a:prstGeom prst="rect">
              <a:avLst/>
            </a:prstGeom>
          </p:spPr>
        </p:pic>
        <p:pic>
          <p:nvPicPr>
            <p:cNvPr id="5" name="object 5"/>
            <p:cNvPicPr/>
            <p:nvPr/>
          </p:nvPicPr>
          <p:blipFill>
            <a:blip r:embed="rId3" cstate="print"/>
            <a:stretch>
              <a:fillRect/>
            </a:stretch>
          </p:blipFill>
          <p:spPr>
            <a:xfrm>
              <a:off x="3873499" y="1295400"/>
              <a:ext cx="5270500" cy="3949700"/>
            </a:xfrm>
            <a:prstGeom prst="rect">
              <a:avLst/>
            </a:prstGeom>
          </p:spPr>
        </p:pic>
      </p:grpSp>
      <p:sp>
        <p:nvSpPr>
          <p:cNvPr id="6" name="object 6"/>
          <p:cNvSpPr txBox="1"/>
          <p:nvPr/>
        </p:nvSpPr>
        <p:spPr>
          <a:xfrm>
            <a:off x="4461846" y="4993265"/>
            <a:ext cx="6558309" cy="1431802"/>
          </a:xfrm>
          <a:prstGeom prst="rect">
            <a:avLst/>
          </a:prstGeom>
        </p:spPr>
        <p:txBody>
          <a:bodyPr vert="horz" wrap="square" lIns="0" tIns="168275" rIns="0" bIns="0" rtlCol="0">
            <a:spAutoFit/>
          </a:bodyPr>
          <a:lstStyle/>
          <a:p>
            <a:pPr marL="355600" indent="-342900">
              <a:spcBef>
                <a:spcPts val="1325"/>
              </a:spcBef>
              <a:buClr>
                <a:srgbClr val="93A299"/>
              </a:buClr>
              <a:buSzPct val="83333"/>
              <a:buFont typeface="Arial" panose="020B0604020202020204" pitchFamily="34" charset="0"/>
              <a:buChar char="•"/>
              <a:tabLst>
                <a:tab pos="194310" algn="l"/>
              </a:tabLst>
            </a:pPr>
            <a:r>
              <a:rPr sz="2400" dirty="0">
                <a:solidFill>
                  <a:schemeClr val="tx1">
                    <a:lumMod val="75000"/>
                    <a:lumOff val="25000"/>
                  </a:schemeClr>
                </a:solidFill>
                <a:cs typeface="Arial"/>
              </a:rPr>
              <a:t>Scientific</a:t>
            </a:r>
            <a:r>
              <a:rPr sz="2400" spc="-114" dirty="0">
                <a:solidFill>
                  <a:schemeClr val="tx1">
                    <a:lumMod val="75000"/>
                    <a:lumOff val="25000"/>
                  </a:schemeClr>
                </a:solidFill>
                <a:cs typeface="Arial"/>
              </a:rPr>
              <a:t> </a:t>
            </a:r>
            <a:r>
              <a:rPr sz="2400" dirty="0">
                <a:solidFill>
                  <a:schemeClr val="tx1">
                    <a:lumMod val="75000"/>
                    <a:lumOff val="25000"/>
                  </a:schemeClr>
                </a:solidFill>
                <a:cs typeface="Arial"/>
              </a:rPr>
              <a:t>visualization,</a:t>
            </a:r>
            <a:r>
              <a:rPr sz="2400" spc="-114" dirty="0">
                <a:solidFill>
                  <a:schemeClr val="tx1">
                    <a:lumMod val="75000"/>
                    <a:lumOff val="25000"/>
                  </a:schemeClr>
                </a:solidFill>
                <a:cs typeface="Arial"/>
              </a:rPr>
              <a:t> </a:t>
            </a:r>
            <a:r>
              <a:rPr sz="2400" dirty="0">
                <a:solidFill>
                  <a:schemeClr val="tx1">
                    <a:lumMod val="75000"/>
                    <a:lumOff val="25000"/>
                  </a:schemeClr>
                </a:solidFill>
                <a:cs typeface="Arial"/>
              </a:rPr>
              <a:t>physical</a:t>
            </a:r>
            <a:r>
              <a:rPr sz="2400" spc="-110" dirty="0">
                <a:solidFill>
                  <a:schemeClr val="tx1">
                    <a:lumMod val="75000"/>
                    <a:lumOff val="25000"/>
                  </a:schemeClr>
                </a:solidFill>
                <a:cs typeface="Arial"/>
              </a:rPr>
              <a:t> </a:t>
            </a:r>
            <a:r>
              <a:rPr sz="2400" spc="-10" dirty="0">
                <a:solidFill>
                  <a:schemeClr val="tx1">
                    <a:lumMod val="75000"/>
                    <a:lumOff val="25000"/>
                  </a:schemeClr>
                </a:solidFill>
                <a:cs typeface="Arial"/>
              </a:rPr>
              <a:t>phenomena</a:t>
            </a:r>
            <a:endParaRPr sz="2400" dirty="0">
              <a:solidFill>
                <a:schemeClr val="tx1">
                  <a:lumMod val="75000"/>
                  <a:lumOff val="25000"/>
                </a:schemeClr>
              </a:solidFill>
              <a:cs typeface="Arial"/>
            </a:endParaRPr>
          </a:p>
          <a:p>
            <a:pPr marL="355600" indent="-342900">
              <a:spcBef>
                <a:spcPts val="1220"/>
              </a:spcBef>
              <a:buClr>
                <a:srgbClr val="93A299"/>
              </a:buClr>
              <a:buSzPct val="83333"/>
              <a:buFont typeface="Arial" panose="020B0604020202020204" pitchFamily="34" charset="0"/>
              <a:buChar char="•"/>
              <a:tabLst>
                <a:tab pos="194310" algn="l"/>
              </a:tabLst>
            </a:pPr>
            <a:r>
              <a:rPr sz="2400" dirty="0">
                <a:solidFill>
                  <a:schemeClr val="tx1">
                    <a:lumMod val="75000"/>
                    <a:lumOff val="25000"/>
                  </a:schemeClr>
                </a:solidFill>
                <a:cs typeface="Arial"/>
              </a:rPr>
              <a:t>Starting</a:t>
            </a:r>
            <a:r>
              <a:rPr sz="2400" spc="-70" dirty="0">
                <a:solidFill>
                  <a:schemeClr val="tx1">
                    <a:lumMod val="75000"/>
                    <a:lumOff val="25000"/>
                  </a:schemeClr>
                </a:solidFill>
                <a:cs typeface="Arial"/>
              </a:rPr>
              <a:t> </a:t>
            </a:r>
            <a:r>
              <a:rPr sz="2400" dirty="0">
                <a:solidFill>
                  <a:schemeClr val="tx1">
                    <a:lumMod val="75000"/>
                    <a:lumOff val="25000"/>
                  </a:schemeClr>
                </a:solidFill>
                <a:cs typeface="Arial"/>
              </a:rPr>
              <a:t>to</a:t>
            </a:r>
            <a:r>
              <a:rPr sz="2400" spc="-70" dirty="0">
                <a:solidFill>
                  <a:schemeClr val="tx1">
                    <a:lumMod val="75000"/>
                    <a:lumOff val="25000"/>
                  </a:schemeClr>
                </a:solidFill>
                <a:cs typeface="Arial"/>
              </a:rPr>
              <a:t> </a:t>
            </a:r>
            <a:r>
              <a:rPr sz="2400" dirty="0">
                <a:solidFill>
                  <a:schemeClr val="tx1">
                    <a:lumMod val="75000"/>
                    <a:lumOff val="25000"/>
                  </a:schemeClr>
                </a:solidFill>
                <a:cs typeface="Arial"/>
              </a:rPr>
              <a:t>think</a:t>
            </a:r>
            <a:r>
              <a:rPr sz="2400" spc="-70" dirty="0">
                <a:solidFill>
                  <a:schemeClr val="tx1">
                    <a:lumMod val="75000"/>
                    <a:lumOff val="25000"/>
                  </a:schemeClr>
                </a:solidFill>
                <a:cs typeface="Arial"/>
              </a:rPr>
              <a:t> </a:t>
            </a:r>
            <a:r>
              <a:rPr sz="2400" dirty="0">
                <a:solidFill>
                  <a:schemeClr val="tx1">
                    <a:lumMod val="75000"/>
                    <a:lumOff val="25000"/>
                  </a:schemeClr>
                </a:solidFill>
                <a:cs typeface="Arial"/>
              </a:rPr>
              <a:t>about:</a:t>
            </a:r>
            <a:r>
              <a:rPr sz="2400" spc="-75" dirty="0">
                <a:solidFill>
                  <a:schemeClr val="tx1">
                    <a:lumMod val="75000"/>
                    <a:lumOff val="25000"/>
                  </a:schemeClr>
                </a:solidFill>
                <a:cs typeface="Arial"/>
              </a:rPr>
              <a:t> </a:t>
            </a:r>
            <a:r>
              <a:rPr sz="2400" dirty="0">
                <a:solidFill>
                  <a:schemeClr val="tx1">
                    <a:lumMod val="75000"/>
                    <a:lumOff val="25000"/>
                  </a:schemeClr>
                </a:solidFill>
                <a:cs typeface="Arial"/>
              </a:rPr>
              <a:t>photorealism,</a:t>
            </a:r>
            <a:r>
              <a:rPr sz="2400" spc="-70" dirty="0">
                <a:solidFill>
                  <a:schemeClr val="tx1">
                    <a:lumMod val="75000"/>
                    <a:lumOff val="25000"/>
                  </a:schemeClr>
                </a:solidFill>
                <a:cs typeface="Arial"/>
              </a:rPr>
              <a:t> </a:t>
            </a:r>
            <a:r>
              <a:rPr sz="2400" spc="-10" dirty="0">
                <a:solidFill>
                  <a:schemeClr val="tx1">
                    <a:lumMod val="75000"/>
                    <a:lumOff val="25000"/>
                  </a:schemeClr>
                </a:solidFill>
                <a:cs typeface="Arial"/>
              </a:rPr>
              <a:t>entertainment</a:t>
            </a:r>
            <a:endParaRPr sz="2400" dirty="0">
              <a:solidFill>
                <a:schemeClr val="tx1">
                  <a:lumMod val="75000"/>
                  <a:lumOff val="25000"/>
                </a:schemeClr>
              </a:solidFill>
              <a:cs typeface="Arial"/>
            </a:endParaRPr>
          </a:p>
        </p:txBody>
      </p:sp>
      <p:sp>
        <p:nvSpPr>
          <p:cNvPr id="7" name="object 2">
            <a:extLst>
              <a:ext uri="{FF2B5EF4-FFF2-40B4-BE49-F238E27FC236}">
                <a16:creationId xmlns:a16="http://schemas.microsoft.com/office/drawing/2014/main" id="{7F64CC50-8370-1174-0116-2A0808B0E5DC}"/>
              </a:ext>
            </a:extLst>
          </p:cNvPr>
          <p:cNvSpPr txBox="1">
            <a:spLocks/>
          </p:cNvSpPr>
          <p:nvPr/>
        </p:nvSpPr>
        <p:spPr>
          <a:xfrm>
            <a:off x="135825" y="2674691"/>
            <a:ext cx="2947482" cy="150861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(Incomplete) History of Visual Analytics: 1980s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6718" y="2636591"/>
            <a:ext cx="2947482" cy="1508618"/>
          </a:xfrm>
          <a:prstGeom prst="rect">
            <a:avLst/>
          </a:prstGeom>
        </p:spPr>
        <p:txBody>
          <a:bodyPr vert="horz" lIns="91440" tIns="45720" rIns="91440" bIns="45720" rtlCol="0" anchor="ctr">
            <a:normAutofit fontScale="90000"/>
          </a:bodyPr>
          <a:lstStyle/>
          <a:p>
            <a:r>
              <a:rPr dirty="0"/>
              <a:t>(Incomplete) History of Visual Analytics: 1990s</a:t>
            </a:r>
          </a:p>
        </p:txBody>
      </p:sp>
      <p:pic>
        <p:nvPicPr>
          <p:cNvPr id="3" name="object 3"/>
          <p:cNvPicPr/>
          <p:nvPr/>
        </p:nvPicPr>
        <p:blipFill>
          <a:blip r:embed="rId2" cstate="print"/>
          <a:stretch>
            <a:fillRect/>
          </a:stretch>
        </p:blipFill>
        <p:spPr>
          <a:xfrm>
            <a:off x="4518285" y="859436"/>
            <a:ext cx="5791200" cy="4343400"/>
          </a:xfrm>
          <a:prstGeom prst="rect">
            <a:avLst/>
          </a:prstGeom>
        </p:spPr>
      </p:pic>
      <p:sp>
        <p:nvSpPr>
          <p:cNvPr id="4" name="object 4"/>
          <p:cNvSpPr txBox="1"/>
          <p:nvPr/>
        </p:nvSpPr>
        <p:spPr>
          <a:xfrm>
            <a:off x="4139825" y="5068215"/>
            <a:ext cx="6785609" cy="1068070"/>
          </a:xfrm>
          <a:prstGeom prst="rect">
            <a:avLst/>
          </a:prstGeom>
        </p:spPr>
        <p:txBody>
          <a:bodyPr vert="horz" wrap="square" lIns="0" tIns="168275" rIns="0" bIns="0" rtlCol="0">
            <a:spAutoFit/>
          </a:bodyPr>
          <a:lstStyle/>
          <a:p>
            <a:pPr marL="355600" indent="-342900">
              <a:spcBef>
                <a:spcPts val="1325"/>
              </a:spcBef>
              <a:buClr>
                <a:srgbClr val="93A299"/>
              </a:buClr>
              <a:buSzPct val="83333"/>
              <a:buFont typeface="Arial" panose="020B0604020202020204" pitchFamily="34" charset="0"/>
              <a:buChar char="•"/>
              <a:tabLst>
                <a:tab pos="194310" algn="l"/>
              </a:tabLst>
            </a:pPr>
            <a:r>
              <a:rPr sz="2400" dirty="0">
                <a:solidFill>
                  <a:schemeClr val="tx1">
                    <a:lumMod val="75000"/>
                    <a:lumOff val="25000"/>
                  </a:schemeClr>
                </a:solidFill>
                <a:cs typeface="Arial"/>
              </a:rPr>
              <a:t>Information</a:t>
            </a:r>
            <a:r>
              <a:rPr sz="2400" spc="-120" dirty="0">
                <a:solidFill>
                  <a:schemeClr val="tx1">
                    <a:lumMod val="75000"/>
                    <a:lumOff val="25000"/>
                  </a:schemeClr>
                </a:solidFill>
                <a:cs typeface="Arial"/>
              </a:rPr>
              <a:t> </a:t>
            </a:r>
            <a:r>
              <a:rPr sz="2400" dirty="0">
                <a:solidFill>
                  <a:schemeClr val="tx1">
                    <a:lumMod val="75000"/>
                    <a:lumOff val="25000"/>
                  </a:schemeClr>
                </a:solidFill>
                <a:cs typeface="Arial"/>
              </a:rPr>
              <a:t>visualization,</a:t>
            </a:r>
            <a:r>
              <a:rPr sz="2400" spc="-130" dirty="0">
                <a:solidFill>
                  <a:schemeClr val="tx1">
                    <a:lumMod val="75000"/>
                    <a:lumOff val="25000"/>
                  </a:schemeClr>
                </a:solidFill>
                <a:cs typeface="Arial"/>
              </a:rPr>
              <a:t> </a:t>
            </a:r>
            <a:r>
              <a:rPr sz="2400" spc="-10" dirty="0">
                <a:solidFill>
                  <a:schemeClr val="tx1">
                    <a:lumMod val="75000"/>
                    <a:lumOff val="25000"/>
                  </a:schemeClr>
                </a:solidFill>
                <a:cs typeface="Arial"/>
              </a:rPr>
              <a:t>storytelling</a:t>
            </a:r>
            <a:endParaRPr sz="2400">
              <a:solidFill>
                <a:schemeClr val="tx1">
                  <a:lumMod val="75000"/>
                  <a:lumOff val="25000"/>
                </a:schemeClr>
              </a:solidFill>
              <a:cs typeface="Arial"/>
            </a:endParaRPr>
          </a:p>
          <a:p>
            <a:pPr marL="355600" indent="-342900">
              <a:spcBef>
                <a:spcPts val="1220"/>
              </a:spcBef>
              <a:buClr>
                <a:srgbClr val="93A299"/>
              </a:buClr>
              <a:buSzPct val="83333"/>
              <a:buFont typeface="Arial" panose="020B0604020202020204" pitchFamily="34" charset="0"/>
              <a:buChar char="•"/>
              <a:tabLst>
                <a:tab pos="194310" algn="l"/>
              </a:tabLst>
            </a:pPr>
            <a:r>
              <a:rPr sz="2400" dirty="0">
                <a:solidFill>
                  <a:schemeClr val="tx1">
                    <a:lumMod val="75000"/>
                    <a:lumOff val="25000"/>
                  </a:schemeClr>
                </a:solidFill>
                <a:cs typeface="Arial"/>
              </a:rPr>
              <a:t>Starting</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to</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think</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about:</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online</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spaces,</a:t>
            </a:r>
            <a:r>
              <a:rPr sz="2400" spc="-65" dirty="0">
                <a:solidFill>
                  <a:schemeClr val="tx1">
                    <a:lumMod val="75000"/>
                    <a:lumOff val="25000"/>
                  </a:schemeClr>
                </a:solidFill>
                <a:cs typeface="Arial"/>
              </a:rPr>
              <a:t> </a:t>
            </a:r>
            <a:r>
              <a:rPr sz="2400" spc="-10" dirty="0">
                <a:solidFill>
                  <a:schemeClr val="tx1">
                    <a:lumMod val="75000"/>
                    <a:lumOff val="25000"/>
                  </a:schemeClr>
                </a:solidFill>
                <a:cs typeface="Arial"/>
              </a:rPr>
              <a:t>interaction</a:t>
            </a:r>
            <a:endParaRPr sz="2400">
              <a:solidFill>
                <a:schemeClr val="tx1">
                  <a:lumMod val="75000"/>
                  <a:lumOff val="25000"/>
                </a:schemeClr>
              </a:solidFill>
              <a:cs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2991" y="2674691"/>
            <a:ext cx="2947482" cy="1508618"/>
          </a:xfrm>
          <a:prstGeom prst="rect">
            <a:avLst/>
          </a:prstGeom>
        </p:spPr>
        <p:txBody>
          <a:bodyPr vert="horz" lIns="91440" tIns="45720" rIns="91440" bIns="45720" rtlCol="0" anchor="ctr">
            <a:normAutofit fontScale="90000"/>
          </a:bodyPr>
          <a:lstStyle/>
          <a:p>
            <a:r>
              <a:rPr dirty="0"/>
              <a:t>(Incomplete) History of Visual Analytics: 2000s</a:t>
            </a:r>
          </a:p>
        </p:txBody>
      </p:sp>
      <p:pic>
        <p:nvPicPr>
          <p:cNvPr id="3" name="object 3"/>
          <p:cNvPicPr/>
          <p:nvPr/>
        </p:nvPicPr>
        <p:blipFill>
          <a:blip r:embed="rId2" cstate="print"/>
          <a:stretch>
            <a:fillRect/>
          </a:stretch>
        </p:blipFill>
        <p:spPr>
          <a:xfrm>
            <a:off x="3941403" y="885813"/>
            <a:ext cx="6985018" cy="4451934"/>
          </a:xfrm>
          <a:prstGeom prst="rect">
            <a:avLst/>
          </a:prstGeom>
        </p:spPr>
      </p:pic>
      <p:sp>
        <p:nvSpPr>
          <p:cNvPr id="4" name="object 4"/>
          <p:cNvSpPr txBox="1"/>
          <p:nvPr/>
        </p:nvSpPr>
        <p:spPr>
          <a:xfrm>
            <a:off x="4004914" y="5200080"/>
            <a:ext cx="6904355" cy="1068070"/>
          </a:xfrm>
          <a:prstGeom prst="rect">
            <a:avLst/>
          </a:prstGeom>
        </p:spPr>
        <p:txBody>
          <a:bodyPr vert="horz" wrap="square" lIns="0" tIns="167640" rIns="0" bIns="0" rtlCol="0">
            <a:spAutoFit/>
          </a:bodyPr>
          <a:lstStyle/>
          <a:p>
            <a:pPr marL="355600" indent="-342900">
              <a:spcBef>
                <a:spcPts val="1320"/>
              </a:spcBef>
              <a:buClr>
                <a:srgbClr val="93A299"/>
              </a:buClr>
              <a:buSzPct val="83333"/>
              <a:buFont typeface="Arial" panose="020B0604020202020204" pitchFamily="34" charset="0"/>
              <a:buChar char="•"/>
              <a:tabLst>
                <a:tab pos="194310" algn="l"/>
              </a:tabLst>
            </a:pPr>
            <a:r>
              <a:rPr sz="2400" dirty="0">
                <a:solidFill>
                  <a:schemeClr val="tx1">
                    <a:lumMod val="75000"/>
                    <a:lumOff val="25000"/>
                  </a:schemeClr>
                </a:solidFill>
                <a:cs typeface="Arial"/>
              </a:rPr>
              <a:t>Coordination</a:t>
            </a:r>
            <a:r>
              <a:rPr sz="2400" spc="-80" dirty="0">
                <a:solidFill>
                  <a:schemeClr val="tx1">
                    <a:lumMod val="75000"/>
                    <a:lumOff val="25000"/>
                  </a:schemeClr>
                </a:solidFill>
                <a:cs typeface="Arial"/>
              </a:rPr>
              <a:t> </a:t>
            </a:r>
            <a:r>
              <a:rPr sz="2400" dirty="0">
                <a:solidFill>
                  <a:schemeClr val="tx1">
                    <a:lumMod val="75000"/>
                    <a:lumOff val="25000"/>
                  </a:schemeClr>
                </a:solidFill>
                <a:cs typeface="Arial"/>
              </a:rPr>
              <a:t>across</a:t>
            </a:r>
            <a:r>
              <a:rPr sz="2400" spc="-85" dirty="0">
                <a:solidFill>
                  <a:schemeClr val="tx1">
                    <a:lumMod val="75000"/>
                    <a:lumOff val="25000"/>
                  </a:schemeClr>
                </a:solidFill>
                <a:cs typeface="Arial"/>
              </a:rPr>
              <a:t> </a:t>
            </a:r>
            <a:r>
              <a:rPr sz="2400" dirty="0">
                <a:solidFill>
                  <a:schemeClr val="tx1">
                    <a:lumMod val="75000"/>
                    <a:lumOff val="25000"/>
                  </a:schemeClr>
                </a:solidFill>
                <a:cs typeface="Arial"/>
              </a:rPr>
              <a:t>multiple</a:t>
            </a:r>
            <a:r>
              <a:rPr sz="2400" spc="-85" dirty="0">
                <a:solidFill>
                  <a:schemeClr val="tx1">
                    <a:lumMod val="75000"/>
                    <a:lumOff val="25000"/>
                  </a:schemeClr>
                </a:solidFill>
                <a:cs typeface="Arial"/>
              </a:rPr>
              <a:t> </a:t>
            </a:r>
            <a:r>
              <a:rPr sz="2400" dirty="0">
                <a:solidFill>
                  <a:schemeClr val="tx1">
                    <a:lumMod val="75000"/>
                    <a:lumOff val="25000"/>
                  </a:schemeClr>
                </a:solidFill>
                <a:cs typeface="Arial"/>
              </a:rPr>
              <a:t>views,</a:t>
            </a:r>
            <a:r>
              <a:rPr sz="2400" spc="-90" dirty="0">
                <a:solidFill>
                  <a:schemeClr val="tx1">
                    <a:lumMod val="75000"/>
                    <a:lumOff val="25000"/>
                  </a:schemeClr>
                </a:solidFill>
                <a:cs typeface="Arial"/>
              </a:rPr>
              <a:t> </a:t>
            </a:r>
            <a:r>
              <a:rPr sz="2400" spc="-10" dirty="0">
                <a:solidFill>
                  <a:schemeClr val="tx1">
                    <a:lumMod val="75000"/>
                    <a:lumOff val="25000"/>
                  </a:schemeClr>
                </a:solidFill>
                <a:cs typeface="Arial"/>
              </a:rPr>
              <a:t>interaction</a:t>
            </a:r>
            <a:endParaRPr sz="2400">
              <a:solidFill>
                <a:schemeClr val="tx1">
                  <a:lumMod val="75000"/>
                  <a:lumOff val="25000"/>
                </a:schemeClr>
              </a:solidFill>
              <a:cs typeface="Arial"/>
            </a:endParaRPr>
          </a:p>
          <a:p>
            <a:pPr marL="355600" indent="-342900">
              <a:spcBef>
                <a:spcPts val="1225"/>
              </a:spcBef>
              <a:buClr>
                <a:srgbClr val="93A299"/>
              </a:buClr>
              <a:buSzPct val="83333"/>
              <a:buFont typeface="Arial" panose="020B0604020202020204" pitchFamily="34" charset="0"/>
              <a:buChar char="•"/>
              <a:tabLst>
                <a:tab pos="194310" algn="l"/>
              </a:tabLst>
            </a:pPr>
            <a:r>
              <a:rPr sz="2400" dirty="0">
                <a:solidFill>
                  <a:schemeClr val="tx1">
                    <a:lumMod val="75000"/>
                    <a:lumOff val="25000"/>
                  </a:schemeClr>
                </a:solidFill>
                <a:cs typeface="Arial"/>
              </a:rPr>
              <a:t>Starting</a:t>
            </a:r>
            <a:r>
              <a:rPr sz="2400" spc="-50" dirty="0">
                <a:solidFill>
                  <a:schemeClr val="tx1">
                    <a:lumMod val="75000"/>
                    <a:lumOff val="25000"/>
                  </a:schemeClr>
                </a:solidFill>
                <a:cs typeface="Arial"/>
              </a:rPr>
              <a:t> </a:t>
            </a:r>
            <a:r>
              <a:rPr sz="2400" dirty="0">
                <a:solidFill>
                  <a:schemeClr val="tx1">
                    <a:lumMod val="75000"/>
                    <a:lumOff val="25000"/>
                  </a:schemeClr>
                </a:solidFill>
                <a:cs typeface="Arial"/>
              </a:rPr>
              <a:t>to</a:t>
            </a:r>
            <a:r>
              <a:rPr sz="2400" spc="-50" dirty="0">
                <a:solidFill>
                  <a:schemeClr val="tx1">
                    <a:lumMod val="75000"/>
                    <a:lumOff val="25000"/>
                  </a:schemeClr>
                </a:solidFill>
                <a:cs typeface="Arial"/>
              </a:rPr>
              <a:t> </a:t>
            </a:r>
            <a:r>
              <a:rPr sz="2400" dirty="0">
                <a:solidFill>
                  <a:schemeClr val="tx1">
                    <a:lumMod val="75000"/>
                    <a:lumOff val="25000"/>
                  </a:schemeClr>
                </a:solidFill>
                <a:cs typeface="Arial"/>
              </a:rPr>
              <a:t>think</a:t>
            </a:r>
            <a:r>
              <a:rPr sz="2400" spc="-50" dirty="0">
                <a:solidFill>
                  <a:schemeClr val="tx1">
                    <a:lumMod val="75000"/>
                    <a:lumOff val="25000"/>
                  </a:schemeClr>
                </a:solidFill>
                <a:cs typeface="Arial"/>
              </a:rPr>
              <a:t> </a:t>
            </a:r>
            <a:r>
              <a:rPr sz="2400" dirty="0">
                <a:solidFill>
                  <a:schemeClr val="tx1">
                    <a:lumMod val="75000"/>
                    <a:lumOff val="25000"/>
                  </a:schemeClr>
                </a:solidFill>
                <a:cs typeface="Arial"/>
              </a:rPr>
              <a:t>about:</a:t>
            </a:r>
            <a:r>
              <a:rPr sz="2400" spc="-55" dirty="0">
                <a:solidFill>
                  <a:schemeClr val="tx1">
                    <a:lumMod val="75000"/>
                    <a:lumOff val="25000"/>
                  </a:schemeClr>
                </a:solidFill>
                <a:cs typeface="Arial"/>
              </a:rPr>
              <a:t> </a:t>
            </a:r>
            <a:r>
              <a:rPr sz="2400" spc="-10" dirty="0">
                <a:solidFill>
                  <a:schemeClr val="tx1">
                    <a:lumMod val="75000"/>
                    <a:lumOff val="25000"/>
                  </a:schemeClr>
                </a:solidFill>
                <a:cs typeface="Arial"/>
              </a:rPr>
              <a:t>sensemaking,</a:t>
            </a:r>
            <a:r>
              <a:rPr sz="2400" spc="-50" dirty="0">
                <a:solidFill>
                  <a:schemeClr val="tx1">
                    <a:lumMod val="75000"/>
                    <a:lumOff val="25000"/>
                  </a:schemeClr>
                </a:solidFill>
                <a:cs typeface="Arial"/>
              </a:rPr>
              <a:t> </a:t>
            </a:r>
            <a:r>
              <a:rPr sz="2400" spc="-10" dirty="0">
                <a:solidFill>
                  <a:schemeClr val="tx1">
                    <a:lumMod val="75000"/>
                    <a:lumOff val="25000"/>
                  </a:schemeClr>
                </a:solidFill>
                <a:cs typeface="Arial"/>
              </a:rPr>
              <a:t>provenance</a:t>
            </a:r>
            <a:endParaRPr sz="2400">
              <a:solidFill>
                <a:schemeClr val="tx1">
                  <a:lumMod val="75000"/>
                  <a:lumOff val="25000"/>
                </a:schemeClr>
              </a:solidFill>
              <a:cs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2951" y="2674691"/>
            <a:ext cx="2947482" cy="1508618"/>
          </a:xfrm>
          <a:prstGeom prst="rect">
            <a:avLst/>
          </a:prstGeom>
        </p:spPr>
        <p:txBody>
          <a:bodyPr vert="horz" lIns="91440" tIns="45720" rIns="91440" bIns="45720" rtlCol="0" anchor="ctr">
            <a:normAutofit fontScale="90000"/>
          </a:bodyPr>
          <a:lstStyle/>
          <a:p>
            <a:r>
              <a:rPr dirty="0"/>
              <a:t>(Incomplete) History of Visual Analytics</a:t>
            </a:r>
          </a:p>
        </p:txBody>
      </p:sp>
      <p:sp>
        <p:nvSpPr>
          <p:cNvPr id="3" name="object 3"/>
          <p:cNvSpPr txBox="1"/>
          <p:nvPr/>
        </p:nvSpPr>
        <p:spPr>
          <a:xfrm>
            <a:off x="3663888" y="1064511"/>
            <a:ext cx="7891145" cy="4305218"/>
          </a:xfrm>
          <a:prstGeom prst="rect">
            <a:avLst/>
          </a:prstGeom>
        </p:spPr>
        <p:txBody>
          <a:bodyPr vert="horz" wrap="square" lIns="0" tIns="170815" rIns="0" bIns="0" rtlCol="0">
            <a:spAutoFit/>
          </a:bodyPr>
          <a:lstStyle/>
          <a:p>
            <a:pPr marL="194310" indent="-181610">
              <a:spcBef>
                <a:spcPts val="1345"/>
              </a:spcBef>
              <a:buClr>
                <a:srgbClr val="93A299"/>
              </a:buClr>
              <a:buSzPct val="85714"/>
              <a:buChar char="•"/>
              <a:tabLst>
                <a:tab pos="194310" algn="l"/>
              </a:tabLst>
            </a:pPr>
            <a:r>
              <a:rPr sz="2400" dirty="0">
                <a:solidFill>
                  <a:schemeClr val="tx1">
                    <a:lumMod val="75000"/>
                    <a:lumOff val="25000"/>
                  </a:schemeClr>
                </a:solidFill>
                <a:cs typeface="Arial"/>
              </a:rPr>
              <a:t>Early</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2000s:</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US</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is</a:t>
            </a:r>
            <a:r>
              <a:rPr sz="2400" spc="-35" dirty="0">
                <a:solidFill>
                  <a:schemeClr val="tx1">
                    <a:lumMod val="75000"/>
                    <a:lumOff val="25000"/>
                  </a:schemeClr>
                </a:solidFill>
                <a:cs typeface="Arial"/>
              </a:rPr>
              <a:t> </a:t>
            </a:r>
            <a:r>
              <a:rPr sz="2400" dirty="0">
                <a:solidFill>
                  <a:schemeClr val="tx1">
                    <a:lumMod val="75000"/>
                    <a:lumOff val="25000"/>
                  </a:schemeClr>
                </a:solidFill>
                <a:cs typeface="Arial"/>
              </a:rPr>
              <a:t>reacting</a:t>
            </a:r>
            <a:r>
              <a:rPr sz="2400" spc="-35" dirty="0">
                <a:solidFill>
                  <a:schemeClr val="tx1">
                    <a:lumMod val="75000"/>
                    <a:lumOff val="25000"/>
                  </a:schemeClr>
                </a:solidFill>
                <a:cs typeface="Arial"/>
              </a:rPr>
              <a:t> </a:t>
            </a:r>
            <a:r>
              <a:rPr sz="2400" dirty="0">
                <a:solidFill>
                  <a:schemeClr val="tx1">
                    <a:lumMod val="75000"/>
                    <a:lumOff val="25000"/>
                  </a:schemeClr>
                </a:solidFill>
                <a:cs typeface="Arial"/>
              </a:rPr>
              <a:t>to</a:t>
            </a:r>
            <a:r>
              <a:rPr sz="2400" spc="-30" dirty="0">
                <a:solidFill>
                  <a:schemeClr val="tx1">
                    <a:lumMod val="75000"/>
                    <a:lumOff val="25000"/>
                  </a:schemeClr>
                </a:solidFill>
                <a:cs typeface="Arial"/>
              </a:rPr>
              <a:t> </a:t>
            </a:r>
            <a:r>
              <a:rPr sz="2400" spc="-20" dirty="0">
                <a:solidFill>
                  <a:schemeClr val="tx1">
                    <a:lumMod val="75000"/>
                    <a:lumOff val="25000"/>
                  </a:schemeClr>
                </a:solidFill>
                <a:cs typeface="Arial"/>
              </a:rPr>
              <a:t>9/11</a:t>
            </a:r>
            <a:endParaRPr sz="2400" dirty="0">
              <a:solidFill>
                <a:schemeClr val="tx1">
                  <a:lumMod val="75000"/>
                  <a:lumOff val="25000"/>
                </a:schemeClr>
              </a:solidFill>
              <a:cs typeface="Arial"/>
            </a:endParaRPr>
          </a:p>
          <a:p>
            <a:pPr marL="194310" indent="-181610">
              <a:spcBef>
                <a:spcPts val="1250"/>
              </a:spcBef>
              <a:buClr>
                <a:srgbClr val="93A299"/>
              </a:buClr>
              <a:buSzPct val="85714"/>
              <a:buChar char="•"/>
              <a:tabLst>
                <a:tab pos="194310" algn="l"/>
              </a:tabLst>
            </a:pPr>
            <a:r>
              <a:rPr sz="2400" dirty="0">
                <a:solidFill>
                  <a:schemeClr val="tx1">
                    <a:lumMod val="75000"/>
                    <a:lumOff val="25000"/>
                  </a:schemeClr>
                </a:solidFill>
                <a:cs typeface="Arial"/>
              </a:rPr>
              <a:t>2003:</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Dept.</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of</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Homeland</a:t>
            </a:r>
            <a:r>
              <a:rPr sz="2400" spc="-50" dirty="0">
                <a:solidFill>
                  <a:schemeClr val="tx1">
                    <a:lumMod val="75000"/>
                    <a:lumOff val="25000"/>
                  </a:schemeClr>
                </a:solidFill>
                <a:cs typeface="Arial"/>
              </a:rPr>
              <a:t> </a:t>
            </a:r>
            <a:r>
              <a:rPr sz="2400" dirty="0">
                <a:solidFill>
                  <a:schemeClr val="tx1">
                    <a:lumMod val="75000"/>
                    <a:lumOff val="25000"/>
                  </a:schemeClr>
                </a:solidFill>
                <a:cs typeface="Arial"/>
              </a:rPr>
              <a:t>Security</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(DHS)</a:t>
            </a:r>
            <a:r>
              <a:rPr sz="2400" spc="-55" dirty="0">
                <a:solidFill>
                  <a:schemeClr val="tx1">
                    <a:lumMod val="75000"/>
                    <a:lumOff val="25000"/>
                  </a:schemeClr>
                </a:solidFill>
                <a:cs typeface="Arial"/>
              </a:rPr>
              <a:t> </a:t>
            </a:r>
            <a:r>
              <a:rPr sz="2400" spc="-20" dirty="0">
                <a:solidFill>
                  <a:schemeClr val="tx1">
                    <a:lumMod val="75000"/>
                    <a:lumOff val="25000"/>
                  </a:schemeClr>
                </a:solidFill>
                <a:cs typeface="Arial"/>
              </a:rPr>
              <a:t>est.</a:t>
            </a:r>
            <a:endParaRPr sz="2400" dirty="0">
              <a:solidFill>
                <a:schemeClr val="tx1">
                  <a:lumMod val="75000"/>
                  <a:lumOff val="25000"/>
                </a:schemeClr>
              </a:solidFill>
              <a:cs typeface="Arial"/>
            </a:endParaRPr>
          </a:p>
          <a:p>
            <a:pPr marL="194310" indent="-181610">
              <a:spcBef>
                <a:spcPts val="1150"/>
              </a:spcBef>
              <a:buClr>
                <a:srgbClr val="93A299"/>
              </a:buClr>
              <a:buSzPct val="85714"/>
              <a:buChar char="•"/>
              <a:tabLst>
                <a:tab pos="194310" algn="l"/>
              </a:tabLst>
            </a:pPr>
            <a:r>
              <a:rPr sz="2400" dirty="0">
                <a:solidFill>
                  <a:schemeClr val="tx1">
                    <a:lumMod val="75000"/>
                    <a:lumOff val="25000"/>
                  </a:schemeClr>
                </a:solidFill>
                <a:cs typeface="Arial"/>
              </a:rPr>
              <a:t>DHS</a:t>
            </a:r>
            <a:r>
              <a:rPr sz="2400" spc="-70" dirty="0">
                <a:solidFill>
                  <a:schemeClr val="tx1">
                    <a:lumMod val="75000"/>
                    <a:lumOff val="25000"/>
                  </a:schemeClr>
                </a:solidFill>
                <a:cs typeface="Arial"/>
              </a:rPr>
              <a:t> </a:t>
            </a:r>
            <a:r>
              <a:rPr sz="2400" spc="-10" dirty="0">
                <a:solidFill>
                  <a:schemeClr val="tx1">
                    <a:lumMod val="75000"/>
                    <a:lumOff val="25000"/>
                  </a:schemeClr>
                </a:solidFill>
                <a:cs typeface="Arial"/>
              </a:rPr>
              <a:t>objectives:</a:t>
            </a:r>
            <a:endParaRPr sz="2400" dirty="0">
              <a:solidFill>
                <a:schemeClr val="tx1">
                  <a:lumMod val="75000"/>
                  <a:lumOff val="25000"/>
                </a:schemeClr>
              </a:solidFill>
              <a:cs typeface="Arial"/>
            </a:endParaRPr>
          </a:p>
          <a:p>
            <a:pPr marL="812165" lvl="1" indent="-342265">
              <a:spcBef>
                <a:spcPts val="640"/>
              </a:spcBef>
              <a:buClr>
                <a:srgbClr val="93A299"/>
              </a:buClr>
              <a:buSzPct val="83333"/>
              <a:buFont typeface="Lucida Sans Unicode"/>
              <a:buChar char="-"/>
              <a:tabLst>
                <a:tab pos="812165" algn="l"/>
              </a:tabLst>
            </a:pPr>
            <a:r>
              <a:rPr sz="2400" dirty="0">
                <a:solidFill>
                  <a:schemeClr val="tx1">
                    <a:lumMod val="75000"/>
                    <a:lumOff val="25000"/>
                  </a:schemeClr>
                </a:solidFill>
                <a:cs typeface="Arial"/>
              </a:rPr>
              <a:t>Prevent</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terrorist</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attacks</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within</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the</a:t>
            </a:r>
            <a:r>
              <a:rPr sz="2400" spc="-55" dirty="0">
                <a:solidFill>
                  <a:schemeClr val="tx1">
                    <a:lumMod val="75000"/>
                    <a:lumOff val="25000"/>
                  </a:schemeClr>
                </a:solidFill>
                <a:cs typeface="Arial"/>
              </a:rPr>
              <a:t> </a:t>
            </a:r>
            <a:r>
              <a:rPr sz="2400" spc="-25" dirty="0">
                <a:solidFill>
                  <a:schemeClr val="tx1">
                    <a:lumMod val="75000"/>
                    <a:lumOff val="25000"/>
                  </a:schemeClr>
                </a:solidFill>
                <a:cs typeface="Arial"/>
              </a:rPr>
              <a:t>US</a:t>
            </a:r>
            <a:endParaRPr sz="2400" dirty="0">
              <a:solidFill>
                <a:schemeClr val="tx1">
                  <a:lumMod val="75000"/>
                  <a:lumOff val="25000"/>
                </a:schemeClr>
              </a:solidFill>
              <a:cs typeface="Arial"/>
            </a:endParaRPr>
          </a:p>
          <a:p>
            <a:pPr marL="812165" lvl="1" indent="-342265">
              <a:spcBef>
                <a:spcPts val="505"/>
              </a:spcBef>
              <a:buClr>
                <a:srgbClr val="93A299"/>
              </a:buClr>
              <a:buSzPct val="83333"/>
              <a:buFont typeface="Lucida Sans Unicode"/>
              <a:buChar char="-"/>
              <a:tabLst>
                <a:tab pos="812165" algn="l"/>
              </a:tabLst>
            </a:pPr>
            <a:r>
              <a:rPr sz="2400" dirty="0">
                <a:solidFill>
                  <a:schemeClr val="tx1">
                    <a:lumMod val="75000"/>
                    <a:lumOff val="25000"/>
                  </a:schemeClr>
                </a:solidFill>
                <a:cs typeface="Arial"/>
              </a:rPr>
              <a:t>Reduce</a:t>
            </a:r>
            <a:r>
              <a:rPr sz="2400" spc="-70" dirty="0">
                <a:solidFill>
                  <a:schemeClr val="tx1">
                    <a:lumMod val="75000"/>
                    <a:lumOff val="25000"/>
                  </a:schemeClr>
                </a:solidFill>
                <a:cs typeface="Arial"/>
              </a:rPr>
              <a:t> </a:t>
            </a:r>
            <a:r>
              <a:rPr sz="2400" dirty="0">
                <a:solidFill>
                  <a:schemeClr val="tx1">
                    <a:lumMod val="75000"/>
                    <a:lumOff val="25000"/>
                  </a:schemeClr>
                </a:solidFill>
                <a:cs typeface="Arial"/>
              </a:rPr>
              <a:t>US</a:t>
            </a:r>
            <a:r>
              <a:rPr sz="2400" spc="-70" dirty="0">
                <a:solidFill>
                  <a:schemeClr val="tx1">
                    <a:lumMod val="75000"/>
                    <a:lumOff val="25000"/>
                  </a:schemeClr>
                </a:solidFill>
                <a:cs typeface="Arial"/>
              </a:rPr>
              <a:t> </a:t>
            </a:r>
            <a:r>
              <a:rPr sz="2400" dirty="0">
                <a:solidFill>
                  <a:schemeClr val="tx1">
                    <a:lumMod val="75000"/>
                    <a:lumOff val="25000"/>
                  </a:schemeClr>
                </a:solidFill>
                <a:cs typeface="Arial"/>
              </a:rPr>
              <a:t>vulnerability</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to</a:t>
            </a:r>
            <a:r>
              <a:rPr sz="2400" spc="-65" dirty="0">
                <a:solidFill>
                  <a:schemeClr val="tx1">
                    <a:lumMod val="75000"/>
                    <a:lumOff val="25000"/>
                  </a:schemeClr>
                </a:solidFill>
                <a:cs typeface="Arial"/>
              </a:rPr>
              <a:t> </a:t>
            </a:r>
            <a:r>
              <a:rPr sz="2400" spc="-10" dirty="0">
                <a:solidFill>
                  <a:schemeClr val="tx1">
                    <a:lumMod val="75000"/>
                    <a:lumOff val="25000"/>
                  </a:schemeClr>
                </a:solidFill>
                <a:cs typeface="Arial"/>
              </a:rPr>
              <a:t>terrorism</a:t>
            </a:r>
            <a:endParaRPr sz="2400" dirty="0">
              <a:solidFill>
                <a:schemeClr val="tx1">
                  <a:lumMod val="75000"/>
                  <a:lumOff val="25000"/>
                </a:schemeClr>
              </a:solidFill>
              <a:cs typeface="Arial"/>
            </a:endParaRPr>
          </a:p>
          <a:p>
            <a:pPr marL="812800" marR="5080" lvl="1" indent="-342900">
              <a:lnSpc>
                <a:spcPct val="100800"/>
              </a:lnSpc>
              <a:spcBef>
                <a:spcPts val="600"/>
              </a:spcBef>
              <a:buClr>
                <a:srgbClr val="93A299"/>
              </a:buClr>
              <a:buSzPct val="83333"/>
              <a:buFont typeface="Lucida Sans Unicode"/>
              <a:buChar char="-"/>
              <a:tabLst>
                <a:tab pos="812800" algn="l"/>
              </a:tabLst>
            </a:pPr>
            <a:r>
              <a:rPr sz="2400" dirty="0">
                <a:solidFill>
                  <a:schemeClr val="tx1">
                    <a:lumMod val="75000"/>
                    <a:lumOff val="25000"/>
                  </a:schemeClr>
                </a:solidFill>
                <a:cs typeface="Arial"/>
              </a:rPr>
              <a:t>Minimize</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damage</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aid</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recovery</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from</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attacks</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that</a:t>
            </a:r>
            <a:r>
              <a:rPr sz="2400" spc="-60" dirty="0">
                <a:solidFill>
                  <a:schemeClr val="tx1">
                    <a:lumMod val="75000"/>
                    <a:lumOff val="25000"/>
                  </a:schemeClr>
                </a:solidFill>
                <a:cs typeface="Arial"/>
              </a:rPr>
              <a:t> </a:t>
            </a:r>
            <a:r>
              <a:rPr sz="2400" spc="-25" dirty="0">
                <a:solidFill>
                  <a:schemeClr val="tx1">
                    <a:lumMod val="75000"/>
                    <a:lumOff val="25000"/>
                  </a:schemeClr>
                </a:solidFill>
                <a:cs typeface="Arial"/>
              </a:rPr>
              <a:t>do </a:t>
            </a:r>
            <a:r>
              <a:rPr sz="2400" spc="-10" dirty="0">
                <a:solidFill>
                  <a:schemeClr val="tx1">
                    <a:lumMod val="75000"/>
                    <a:lumOff val="25000"/>
                  </a:schemeClr>
                </a:solidFill>
                <a:cs typeface="Arial"/>
              </a:rPr>
              <a:t>occur</a:t>
            </a:r>
            <a:endParaRPr sz="2400" dirty="0">
              <a:solidFill>
                <a:schemeClr val="tx1">
                  <a:lumMod val="75000"/>
                  <a:lumOff val="25000"/>
                </a:schemeClr>
              </a:solidFill>
              <a:cs typeface="Arial"/>
            </a:endParaRPr>
          </a:p>
          <a:p>
            <a:pPr marL="193675" marR="196850" indent="-181610">
              <a:lnSpc>
                <a:spcPts val="3310"/>
              </a:lnSpc>
              <a:spcBef>
                <a:spcPts val="1360"/>
              </a:spcBef>
              <a:buClr>
                <a:srgbClr val="93A299"/>
              </a:buClr>
              <a:buSzPct val="85714"/>
              <a:buChar char="•"/>
              <a:tabLst>
                <a:tab pos="194945" algn="l"/>
              </a:tabLst>
            </a:pPr>
            <a:r>
              <a:rPr sz="2400" dirty="0">
                <a:solidFill>
                  <a:schemeClr val="tx1">
                    <a:lumMod val="75000"/>
                    <a:lumOff val="25000"/>
                  </a:schemeClr>
                </a:solidFill>
                <a:cs typeface="Arial"/>
              </a:rPr>
              <a:t>2005:</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DHS</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charters</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the</a:t>
            </a:r>
            <a:r>
              <a:rPr sz="2400" spc="-55" dirty="0">
                <a:solidFill>
                  <a:schemeClr val="tx1">
                    <a:lumMod val="75000"/>
                    <a:lumOff val="25000"/>
                  </a:schemeClr>
                </a:solidFill>
                <a:cs typeface="Arial"/>
              </a:rPr>
              <a:t> </a:t>
            </a:r>
            <a:r>
              <a:rPr sz="2400" b="1" dirty="0">
                <a:solidFill>
                  <a:schemeClr val="tx1">
                    <a:lumMod val="75000"/>
                    <a:lumOff val="25000"/>
                  </a:schemeClr>
                </a:solidFill>
                <a:cs typeface="Arial"/>
              </a:rPr>
              <a:t>National</a:t>
            </a:r>
            <a:r>
              <a:rPr sz="2400" b="1" spc="-60" dirty="0">
                <a:solidFill>
                  <a:schemeClr val="tx1">
                    <a:lumMod val="75000"/>
                    <a:lumOff val="25000"/>
                  </a:schemeClr>
                </a:solidFill>
                <a:cs typeface="Arial"/>
              </a:rPr>
              <a:t> </a:t>
            </a:r>
            <a:r>
              <a:rPr sz="2400" b="1" spc="-10" dirty="0">
                <a:solidFill>
                  <a:schemeClr val="tx1">
                    <a:lumMod val="75000"/>
                    <a:lumOff val="25000"/>
                  </a:schemeClr>
                </a:solidFill>
                <a:cs typeface="Arial"/>
              </a:rPr>
              <a:t>Visualization </a:t>
            </a:r>
            <a:r>
              <a:rPr sz="2400" b="1" dirty="0">
                <a:solidFill>
                  <a:schemeClr val="tx1">
                    <a:lumMod val="75000"/>
                    <a:lumOff val="25000"/>
                  </a:schemeClr>
                </a:solidFill>
                <a:cs typeface="Arial"/>
              </a:rPr>
              <a:t>and</a:t>
            </a:r>
            <a:r>
              <a:rPr sz="2400" b="1" spc="-175" dirty="0">
                <a:solidFill>
                  <a:schemeClr val="tx1">
                    <a:lumMod val="75000"/>
                    <a:lumOff val="25000"/>
                  </a:schemeClr>
                </a:solidFill>
                <a:cs typeface="Arial"/>
              </a:rPr>
              <a:t> </a:t>
            </a:r>
            <a:r>
              <a:rPr sz="2400" b="1" dirty="0">
                <a:solidFill>
                  <a:schemeClr val="tx1">
                    <a:lumMod val="75000"/>
                    <a:lumOff val="25000"/>
                  </a:schemeClr>
                </a:solidFill>
                <a:cs typeface="Arial"/>
              </a:rPr>
              <a:t>Analytics</a:t>
            </a:r>
            <a:r>
              <a:rPr sz="2400" b="1" spc="-80" dirty="0">
                <a:solidFill>
                  <a:schemeClr val="tx1">
                    <a:lumMod val="75000"/>
                    <a:lumOff val="25000"/>
                  </a:schemeClr>
                </a:solidFill>
                <a:cs typeface="Arial"/>
              </a:rPr>
              <a:t> </a:t>
            </a:r>
            <a:r>
              <a:rPr sz="2400" b="1" dirty="0">
                <a:solidFill>
                  <a:schemeClr val="tx1">
                    <a:lumMod val="75000"/>
                    <a:lumOff val="25000"/>
                  </a:schemeClr>
                </a:solidFill>
                <a:cs typeface="Arial"/>
              </a:rPr>
              <a:t>Center</a:t>
            </a:r>
            <a:r>
              <a:rPr sz="2400" b="1" spc="-95" dirty="0">
                <a:solidFill>
                  <a:schemeClr val="tx1">
                    <a:lumMod val="75000"/>
                    <a:lumOff val="25000"/>
                  </a:schemeClr>
                </a:solidFill>
                <a:cs typeface="Arial"/>
              </a:rPr>
              <a:t> </a:t>
            </a:r>
            <a:r>
              <a:rPr sz="2400" spc="-25" dirty="0">
                <a:solidFill>
                  <a:schemeClr val="tx1">
                    <a:lumMod val="75000"/>
                    <a:lumOff val="25000"/>
                  </a:schemeClr>
                </a:solidFill>
                <a:cs typeface="Arial"/>
              </a:rPr>
              <a:t>(NVAC)</a:t>
            </a:r>
            <a:r>
              <a:rPr sz="2400" spc="-80" dirty="0">
                <a:solidFill>
                  <a:schemeClr val="tx1">
                    <a:lumMod val="75000"/>
                    <a:lumOff val="25000"/>
                  </a:schemeClr>
                </a:solidFill>
                <a:cs typeface="Arial"/>
              </a:rPr>
              <a:t> </a:t>
            </a:r>
            <a:r>
              <a:rPr sz="2400" dirty="0">
                <a:solidFill>
                  <a:schemeClr val="tx1">
                    <a:lumMod val="75000"/>
                    <a:lumOff val="25000"/>
                  </a:schemeClr>
                </a:solidFill>
                <a:cs typeface="Arial"/>
              </a:rPr>
              <a:t>at</a:t>
            </a:r>
            <a:r>
              <a:rPr sz="2400" spc="-85" dirty="0">
                <a:solidFill>
                  <a:schemeClr val="tx1">
                    <a:lumMod val="75000"/>
                    <a:lumOff val="25000"/>
                  </a:schemeClr>
                </a:solidFill>
                <a:cs typeface="Arial"/>
              </a:rPr>
              <a:t> </a:t>
            </a:r>
            <a:r>
              <a:rPr sz="2400" spc="-20" dirty="0">
                <a:solidFill>
                  <a:schemeClr val="tx1">
                    <a:lumMod val="75000"/>
                    <a:lumOff val="25000"/>
                  </a:schemeClr>
                </a:solidFill>
                <a:cs typeface="Arial"/>
              </a:rPr>
              <a:t>PNNL</a:t>
            </a:r>
            <a:endParaRPr sz="2400" dirty="0">
              <a:solidFill>
                <a:schemeClr val="tx1">
                  <a:lumMod val="75000"/>
                  <a:lumOff val="25000"/>
                </a:schemeClr>
              </a:solidFill>
              <a:cs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962" y="2674691"/>
            <a:ext cx="2947482" cy="1508618"/>
          </a:xfrm>
          <a:prstGeom prst="rect">
            <a:avLst/>
          </a:prstGeom>
        </p:spPr>
        <p:txBody>
          <a:bodyPr vert="horz" lIns="91440" tIns="45720" rIns="91440" bIns="45720" rtlCol="0" anchor="ctr">
            <a:normAutofit fontScale="90000"/>
          </a:bodyPr>
          <a:lstStyle/>
          <a:p>
            <a:r>
              <a:rPr dirty="0"/>
              <a:t>(Incomplete) History of Visual Analytics</a:t>
            </a:r>
          </a:p>
        </p:txBody>
      </p:sp>
      <p:sp>
        <p:nvSpPr>
          <p:cNvPr id="3" name="object 3"/>
          <p:cNvSpPr txBox="1"/>
          <p:nvPr/>
        </p:nvSpPr>
        <p:spPr>
          <a:xfrm>
            <a:off x="3607921" y="771542"/>
            <a:ext cx="7661909" cy="5314916"/>
          </a:xfrm>
          <a:prstGeom prst="rect">
            <a:avLst/>
          </a:prstGeom>
        </p:spPr>
        <p:txBody>
          <a:bodyPr vert="horz" wrap="square" lIns="0" tIns="107314" rIns="0" bIns="0" rtlCol="0">
            <a:spAutoFit/>
          </a:bodyPr>
          <a:lstStyle/>
          <a:p>
            <a:pPr marL="12700">
              <a:spcBef>
                <a:spcPts val="844"/>
              </a:spcBef>
            </a:pPr>
            <a:r>
              <a:rPr sz="2400" spc="-25" dirty="0">
                <a:solidFill>
                  <a:schemeClr val="tx1">
                    <a:lumMod val="75000"/>
                    <a:lumOff val="25000"/>
                  </a:schemeClr>
                </a:solidFill>
                <a:cs typeface="Arial"/>
              </a:rPr>
              <a:t>NVAC</a:t>
            </a:r>
            <a:r>
              <a:rPr sz="2400" spc="-165" dirty="0">
                <a:solidFill>
                  <a:schemeClr val="tx1">
                    <a:lumMod val="75000"/>
                    <a:lumOff val="25000"/>
                  </a:schemeClr>
                </a:solidFill>
                <a:cs typeface="Arial"/>
              </a:rPr>
              <a:t> </a:t>
            </a:r>
            <a:r>
              <a:rPr sz="2400" spc="-10" dirty="0">
                <a:solidFill>
                  <a:schemeClr val="tx1">
                    <a:lumMod val="75000"/>
                    <a:lumOff val="25000"/>
                  </a:schemeClr>
                </a:solidFill>
                <a:cs typeface="Arial"/>
              </a:rPr>
              <a:t>mission:</a:t>
            </a:r>
            <a:endParaRPr sz="2400" dirty="0">
              <a:solidFill>
                <a:schemeClr val="tx1">
                  <a:lumMod val="75000"/>
                  <a:lumOff val="25000"/>
                </a:schemeClr>
              </a:solidFill>
              <a:cs typeface="Arial"/>
            </a:endParaRPr>
          </a:p>
          <a:p>
            <a:pPr marL="287020" marR="5080">
              <a:lnSpc>
                <a:spcPct val="99400"/>
              </a:lnSpc>
              <a:spcBef>
                <a:spcPts val="655"/>
              </a:spcBef>
            </a:pPr>
            <a:r>
              <a:rPr sz="2400" dirty="0">
                <a:solidFill>
                  <a:schemeClr val="tx1">
                    <a:lumMod val="75000"/>
                    <a:lumOff val="25000"/>
                  </a:schemeClr>
                </a:solidFill>
                <a:cs typeface="Arial"/>
              </a:rPr>
              <a:t>Develop</a:t>
            </a:r>
            <a:r>
              <a:rPr sz="2400" spc="-100" dirty="0">
                <a:solidFill>
                  <a:schemeClr val="tx1">
                    <a:lumMod val="75000"/>
                    <a:lumOff val="25000"/>
                  </a:schemeClr>
                </a:solidFill>
                <a:cs typeface="Arial"/>
              </a:rPr>
              <a:t> </a:t>
            </a:r>
            <a:r>
              <a:rPr sz="2400" dirty="0">
                <a:solidFill>
                  <a:schemeClr val="tx1">
                    <a:lumMod val="75000"/>
                    <a:lumOff val="25000"/>
                  </a:schemeClr>
                </a:solidFill>
                <a:cs typeface="Arial"/>
              </a:rPr>
              <a:t>advanced</a:t>
            </a:r>
            <a:r>
              <a:rPr sz="2400" spc="-100" dirty="0">
                <a:solidFill>
                  <a:schemeClr val="tx1">
                    <a:lumMod val="75000"/>
                    <a:lumOff val="25000"/>
                  </a:schemeClr>
                </a:solidFill>
                <a:cs typeface="Arial"/>
              </a:rPr>
              <a:t> </a:t>
            </a:r>
            <a:r>
              <a:rPr sz="2400" dirty="0">
                <a:solidFill>
                  <a:schemeClr val="tx1">
                    <a:lumMod val="75000"/>
                    <a:lumOff val="25000"/>
                  </a:schemeClr>
                </a:solidFill>
                <a:cs typeface="Arial"/>
              </a:rPr>
              <a:t>information</a:t>
            </a:r>
            <a:r>
              <a:rPr sz="2400" spc="-100" dirty="0">
                <a:solidFill>
                  <a:schemeClr val="tx1">
                    <a:lumMod val="75000"/>
                    <a:lumOff val="25000"/>
                  </a:schemeClr>
                </a:solidFill>
                <a:cs typeface="Arial"/>
              </a:rPr>
              <a:t> </a:t>
            </a:r>
            <a:r>
              <a:rPr sz="2400" dirty="0">
                <a:solidFill>
                  <a:schemeClr val="tx1">
                    <a:lumMod val="75000"/>
                    <a:lumOff val="25000"/>
                  </a:schemeClr>
                </a:solidFill>
                <a:cs typeface="Arial"/>
              </a:rPr>
              <a:t>technologies</a:t>
            </a:r>
            <a:r>
              <a:rPr sz="2400" spc="-95" dirty="0">
                <a:solidFill>
                  <a:schemeClr val="tx1">
                    <a:lumMod val="75000"/>
                    <a:lumOff val="25000"/>
                  </a:schemeClr>
                </a:solidFill>
                <a:cs typeface="Arial"/>
              </a:rPr>
              <a:t> </a:t>
            </a:r>
            <a:r>
              <a:rPr sz="2400" dirty="0">
                <a:solidFill>
                  <a:schemeClr val="tx1">
                    <a:lumMod val="75000"/>
                    <a:lumOff val="25000"/>
                  </a:schemeClr>
                </a:solidFill>
                <a:cs typeface="Arial"/>
              </a:rPr>
              <a:t>to</a:t>
            </a:r>
            <a:r>
              <a:rPr sz="2400" spc="-100" dirty="0">
                <a:solidFill>
                  <a:schemeClr val="tx1">
                    <a:lumMod val="75000"/>
                    <a:lumOff val="25000"/>
                  </a:schemeClr>
                </a:solidFill>
                <a:cs typeface="Arial"/>
              </a:rPr>
              <a:t> </a:t>
            </a:r>
            <a:r>
              <a:rPr sz="2400" spc="-10" dirty="0">
                <a:solidFill>
                  <a:schemeClr val="tx1">
                    <a:lumMod val="75000"/>
                    <a:lumOff val="25000"/>
                  </a:schemeClr>
                </a:solidFill>
                <a:cs typeface="Arial"/>
              </a:rPr>
              <a:t>support </a:t>
            </a:r>
            <a:r>
              <a:rPr sz="2400" dirty="0">
                <a:solidFill>
                  <a:schemeClr val="tx1">
                    <a:lumMod val="75000"/>
                    <a:lumOff val="25000"/>
                  </a:schemeClr>
                </a:solidFill>
                <a:cs typeface="Arial"/>
              </a:rPr>
              <a:t>the</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Homeland</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Security</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mission</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with</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data</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that</a:t>
            </a:r>
            <a:r>
              <a:rPr sz="2400" spc="-70" dirty="0">
                <a:solidFill>
                  <a:schemeClr val="tx1">
                    <a:lumMod val="75000"/>
                    <a:lumOff val="25000"/>
                  </a:schemeClr>
                </a:solidFill>
                <a:cs typeface="Arial"/>
              </a:rPr>
              <a:t> </a:t>
            </a:r>
            <a:r>
              <a:rPr sz="2400" spc="-25" dirty="0">
                <a:solidFill>
                  <a:schemeClr val="tx1">
                    <a:lumMod val="75000"/>
                    <a:lumOff val="25000"/>
                  </a:schemeClr>
                </a:solidFill>
                <a:cs typeface="Arial"/>
              </a:rPr>
              <a:t>is </a:t>
            </a:r>
            <a:r>
              <a:rPr sz="2400" dirty="0">
                <a:solidFill>
                  <a:schemeClr val="tx1">
                    <a:lumMod val="75000"/>
                    <a:lumOff val="25000"/>
                  </a:schemeClr>
                </a:solidFill>
                <a:cs typeface="Arial"/>
              </a:rPr>
              <a:t>massive,</a:t>
            </a:r>
            <a:r>
              <a:rPr sz="2400" spc="-100" dirty="0">
                <a:solidFill>
                  <a:schemeClr val="tx1">
                    <a:lumMod val="75000"/>
                    <a:lumOff val="25000"/>
                  </a:schemeClr>
                </a:solidFill>
                <a:cs typeface="Arial"/>
              </a:rPr>
              <a:t> </a:t>
            </a:r>
            <a:r>
              <a:rPr sz="2400" dirty="0">
                <a:solidFill>
                  <a:schemeClr val="tx1">
                    <a:lumMod val="75000"/>
                    <a:lumOff val="25000"/>
                  </a:schemeClr>
                </a:solidFill>
                <a:cs typeface="Arial"/>
              </a:rPr>
              <a:t>complex,</a:t>
            </a:r>
            <a:r>
              <a:rPr sz="2400" spc="-100" dirty="0">
                <a:solidFill>
                  <a:schemeClr val="tx1">
                    <a:lumMod val="75000"/>
                    <a:lumOff val="25000"/>
                  </a:schemeClr>
                </a:solidFill>
                <a:cs typeface="Arial"/>
              </a:rPr>
              <a:t> </a:t>
            </a:r>
            <a:r>
              <a:rPr sz="2400" dirty="0">
                <a:solidFill>
                  <a:schemeClr val="tx1">
                    <a:lumMod val="75000"/>
                    <a:lumOff val="25000"/>
                  </a:schemeClr>
                </a:solidFill>
                <a:cs typeface="Arial"/>
              </a:rPr>
              <a:t>incomplete,</a:t>
            </a:r>
            <a:r>
              <a:rPr sz="2400" spc="-100" dirty="0">
                <a:solidFill>
                  <a:schemeClr val="tx1">
                    <a:lumMod val="75000"/>
                    <a:lumOff val="25000"/>
                  </a:schemeClr>
                </a:solidFill>
                <a:cs typeface="Arial"/>
              </a:rPr>
              <a:t> </a:t>
            </a:r>
            <a:r>
              <a:rPr sz="2400" dirty="0">
                <a:solidFill>
                  <a:schemeClr val="tx1">
                    <a:lumMod val="75000"/>
                    <a:lumOff val="25000"/>
                  </a:schemeClr>
                </a:solidFill>
                <a:cs typeface="Arial"/>
              </a:rPr>
              <a:t>and</a:t>
            </a:r>
            <a:r>
              <a:rPr sz="2400" spc="-95" dirty="0">
                <a:solidFill>
                  <a:schemeClr val="tx1">
                    <a:lumMod val="75000"/>
                    <a:lumOff val="25000"/>
                  </a:schemeClr>
                </a:solidFill>
                <a:cs typeface="Arial"/>
              </a:rPr>
              <a:t> </a:t>
            </a:r>
            <a:r>
              <a:rPr sz="2400" dirty="0">
                <a:solidFill>
                  <a:schemeClr val="tx1">
                    <a:lumMod val="75000"/>
                    <a:lumOff val="25000"/>
                  </a:schemeClr>
                </a:solidFill>
                <a:cs typeface="Arial"/>
              </a:rPr>
              <a:t>uncertain</a:t>
            </a:r>
            <a:r>
              <a:rPr sz="2400" spc="-95" dirty="0">
                <a:solidFill>
                  <a:schemeClr val="tx1">
                    <a:lumMod val="75000"/>
                    <a:lumOff val="25000"/>
                  </a:schemeClr>
                </a:solidFill>
                <a:cs typeface="Arial"/>
              </a:rPr>
              <a:t> </a:t>
            </a:r>
            <a:r>
              <a:rPr sz="2400" spc="-25" dirty="0">
                <a:solidFill>
                  <a:schemeClr val="tx1">
                    <a:lumMod val="75000"/>
                    <a:lumOff val="25000"/>
                  </a:schemeClr>
                </a:solidFill>
                <a:cs typeface="Arial"/>
              </a:rPr>
              <a:t>in </a:t>
            </a:r>
            <a:r>
              <a:rPr sz="2400" dirty="0">
                <a:solidFill>
                  <a:schemeClr val="tx1">
                    <a:lumMod val="75000"/>
                    <a:lumOff val="25000"/>
                  </a:schemeClr>
                </a:solidFill>
                <a:cs typeface="Arial"/>
              </a:rPr>
              <a:t>scenarios</a:t>
            </a:r>
            <a:r>
              <a:rPr sz="2400" spc="-95" dirty="0">
                <a:solidFill>
                  <a:schemeClr val="tx1">
                    <a:lumMod val="75000"/>
                    <a:lumOff val="25000"/>
                  </a:schemeClr>
                </a:solidFill>
                <a:cs typeface="Arial"/>
              </a:rPr>
              <a:t> </a:t>
            </a:r>
            <a:r>
              <a:rPr sz="2400" dirty="0">
                <a:solidFill>
                  <a:schemeClr val="tx1">
                    <a:lumMod val="75000"/>
                    <a:lumOff val="25000"/>
                  </a:schemeClr>
                </a:solidFill>
                <a:cs typeface="Arial"/>
              </a:rPr>
              <a:t>requiring</a:t>
            </a:r>
            <a:r>
              <a:rPr sz="2400" spc="-95" dirty="0">
                <a:solidFill>
                  <a:schemeClr val="tx1">
                    <a:lumMod val="75000"/>
                    <a:lumOff val="25000"/>
                  </a:schemeClr>
                </a:solidFill>
                <a:cs typeface="Arial"/>
              </a:rPr>
              <a:t> </a:t>
            </a:r>
            <a:r>
              <a:rPr sz="2400" dirty="0">
                <a:solidFill>
                  <a:schemeClr val="tx1">
                    <a:lumMod val="75000"/>
                    <a:lumOff val="25000"/>
                  </a:schemeClr>
                </a:solidFill>
                <a:cs typeface="Arial"/>
              </a:rPr>
              <a:t>human</a:t>
            </a:r>
            <a:r>
              <a:rPr sz="2400" spc="-95" dirty="0">
                <a:solidFill>
                  <a:schemeClr val="tx1">
                    <a:lumMod val="75000"/>
                    <a:lumOff val="25000"/>
                  </a:schemeClr>
                </a:solidFill>
                <a:cs typeface="Arial"/>
              </a:rPr>
              <a:t> </a:t>
            </a:r>
            <a:r>
              <a:rPr sz="2400" spc="-10" dirty="0">
                <a:solidFill>
                  <a:schemeClr val="tx1">
                    <a:lumMod val="75000"/>
                    <a:lumOff val="25000"/>
                  </a:schemeClr>
                </a:solidFill>
                <a:cs typeface="Arial"/>
              </a:rPr>
              <a:t>judgment.</a:t>
            </a:r>
            <a:endParaRPr sz="2400" dirty="0">
              <a:solidFill>
                <a:schemeClr val="tx1">
                  <a:lumMod val="75000"/>
                  <a:lumOff val="25000"/>
                </a:schemeClr>
              </a:solidFill>
              <a:cs typeface="Arial"/>
            </a:endParaRPr>
          </a:p>
          <a:p>
            <a:pPr>
              <a:spcBef>
                <a:spcPts val="465"/>
              </a:spcBef>
            </a:pPr>
            <a:endParaRPr sz="2400" dirty="0">
              <a:solidFill>
                <a:schemeClr val="tx1">
                  <a:lumMod val="75000"/>
                  <a:lumOff val="25000"/>
                </a:schemeClr>
              </a:solidFill>
              <a:cs typeface="Arial"/>
            </a:endParaRPr>
          </a:p>
          <a:p>
            <a:pPr marL="12700"/>
            <a:r>
              <a:rPr sz="2400" spc="-10" dirty="0">
                <a:solidFill>
                  <a:schemeClr val="tx1">
                    <a:lumMod val="75000"/>
                    <a:lumOff val="25000"/>
                  </a:schemeClr>
                </a:solidFill>
                <a:cs typeface="Arial"/>
              </a:rPr>
              <a:t>Challenges:</a:t>
            </a:r>
            <a:endParaRPr sz="2400" dirty="0">
              <a:solidFill>
                <a:schemeClr val="tx1">
                  <a:lumMod val="75000"/>
                  <a:lumOff val="25000"/>
                </a:schemeClr>
              </a:solidFill>
              <a:cs typeface="Arial"/>
            </a:endParaRPr>
          </a:p>
          <a:p>
            <a:pPr marL="812800" marR="581660" indent="-342900">
              <a:lnSpc>
                <a:spcPct val="100800"/>
              </a:lnSpc>
              <a:spcBef>
                <a:spcPts val="525"/>
              </a:spcBef>
              <a:buClr>
                <a:srgbClr val="93A299"/>
              </a:buClr>
              <a:buSzPct val="83333"/>
              <a:buChar char="•"/>
              <a:tabLst>
                <a:tab pos="812800" algn="l"/>
              </a:tabLst>
            </a:pPr>
            <a:r>
              <a:rPr sz="2400" dirty="0">
                <a:solidFill>
                  <a:schemeClr val="tx1">
                    <a:lumMod val="75000"/>
                    <a:lumOff val="25000"/>
                  </a:schemeClr>
                </a:solidFill>
                <a:cs typeface="Arial"/>
              </a:rPr>
              <a:t>How</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do</a:t>
            </a:r>
            <a:r>
              <a:rPr sz="2400" spc="-70" dirty="0">
                <a:solidFill>
                  <a:schemeClr val="tx1">
                    <a:lumMod val="75000"/>
                    <a:lumOff val="25000"/>
                  </a:schemeClr>
                </a:solidFill>
                <a:cs typeface="Arial"/>
              </a:rPr>
              <a:t> </a:t>
            </a:r>
            <a:r>
              <a:rPr sz="2400" dirty="0">
                <a:solidFill>
                  <a:schemeClr val="tx1">
                    <a:lumMod val="75000"/>
                    <a:lumOff val="25000"/>
                  </a:schemeClr>
                </a:solidFill>
                <a:cs typeface="Arial"/>
              </a:rPr>
              <a:t>we</a:t>
            </a:r>
            <a:r>
              <a:rPr sz="2400" spc="-70" dirty="0">
                <a:solidFill>
                  <a:schemeClr val="tx1">
                    <a:lumMod val="75000"/>
                    <a:lumOff val="25000"/>
                  </a:schemeClr>
                </a:solidFill>
                <a:cs typeface="Arial"/>
              </a:rPr>
              <a:t> </a:t>
            </a:r>
            <a:r>
              <a:rPr sz="2400" dirty="0">
                <a:solidFill>
                  <a:schemeClr val="tx1">
                    <a:lumMod val="75000"/>
                    <a:lumOff val="25000"/>
                  </a:schemeClr>
                </a:solidFill>
                <a:cs typeface="Arial"/>
              </a:rPr>
              <a:t>support</a:t>
            </a:r>
            <a:r>
              <a:rPr sz="2400" spc="-75" dirty="0">
                <a:solidFill>
                  <a:schemeClr val="tx1">
                    <a:lumMod val="75000"/>
                    <a:lumOff val="25000"/>
                  </a:schemeClr>
                </a:solidFill>
                <a:cs typeface="Arial"/>
              </a:rPr>
              <a:t> </a:t>
            </a:r>
            <a:r>
              <a:rPr sz="2400" dirty="0">
                <a:solidFill>
                  <a:schemeClr val="tx1">
                    <a:lumMod val="75000"/>
                    <a:lumOff val="25000"/>
                  </a:schemeClr>
                </a:solidFill>
                <a:cs typeface="Arial"/>
              </a:rPr>
              <a:t>analytical</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reasoning</a:t>
            </a:r>
            <a:r>
              <a:rPr sz="2400" spc="-70" dirty="0">
                <a:solidFill>
                  <a:schemeClr val="tx1">
                    <a:lumMod val="75000"/>
                    <a:lumOff val="25000"/>
                  </a:schemeClr>
                </a:solidFill>
                <a:cs typeface="Arial"/>
              </a:rPr>
              <a:t> </a:t>
            </a:r>
            <a:r>
              <a:rPr sz="2400" spc="-10" dirty="0">
                <a:solidFill>
                  <a:schemeClr val="tx1">
                    <a:lumMod val="75000"/>
                    <a:lumOff val="25000"/>
                  </a:schemeClr>
                </a:solidFill>
                <a:cs typeface="Arial"/>
              </a:rPr>
              <a:t>under </a:t>
            </a:r>
            <a:r>
              <a:rPr sz="2400" dirty="0">
                <a:solidFill>
                  <a:schemeClr val="tx1">
                    <a:lumMod val="75000"/>
                    <a:lumOff val="25000"/>
                  </a:schemeClr>
                </a:solidFill>
                <a:cs typeface="Arial"/>
              </a:rPr>
              <a:t>complex,</a:t>
            </a:r>
            <a:r>
              <a:rPr sz="2400" spc="-105" dirty="0">
                <a:solidFill>
                  <a:schemeClr val="tx1">
                    <a:lumMod val="75000"/>
                    <a:lumOff val="25000"/>
                  </a:schemeClr>
                </a:solidFill>
                <a:cs typeface="Arial"/>
              </a:rPr>
              <a:t> </a:t>
            </a:r>
            <a:r>
              <a:rPr sz="2400" dirty="0">
                <a:solidFill>
                  <a:schemeClr val="tx1">
                    <a:lumMod val="75000"/>
                    <a:lumOff val="25000"/>
                  </a:schemeClr>
                </a:solidFill>
                <a:cs typeface="Arial"/>
              </a:rPr>
              <a:t>changing</a:t>
            </a:r>
            <a:r>
              <a:rPr sz="2400" spc="-100" dirty="0">
                <a:solidFill>
                  <a:schemeClr val="tx1">
                    <a:lumMod val="75000"/>
                    <a:lumOff val="25000"/>
                  </a:schemeClr>
                </a:solidFill>
                <a:cs typeface="Arial"/>
              </a:rPr>
              <a:t> </a:t>
            </a:r>
            <a:r>
              <a:rPr sz="2400" spc="-10" dirty="0">
                <a:solidFill>
                  <a:schemeClr val="tx1">
                    <a:lumMod val="75000"/>
                    <a:lumOff val="25000"/>
                  </a:schemeClr>
                </a:solidFill>
                <a:cs typeface="Arial"/>
              </a:rPr>
              <a:t>circumstances?</a:t>
            </a:r>
            <a:endParaRPr sz="2400" dirty="0">
              <a:solidFill>
                <a:schemeClr val="tx1">
                  <a:lumMod val="75000"/>
                  <a:lumOff val="25000"/>
                </a:schemeClr>
              </a:solidFill>
              <a:cs typeface="Arial"/>
            </a:endParaRPr>
          </a:p>
          <a:p>
            <a:pPr marL="812800" marR="280035" indent="-342900">
              <a:lnSpc>
                <a:spcPct val="100800"/>
              </a:lnSpc>
              <a:spcBef>
                <a:spcPts val="1175"/>
              </a:spcBef>
              <a:buClr>
                <a:srgbClr val="93A299"/>
              </a:buClr>
              <a:buSzPct val="83333"/>
              <a:buChar char="•"/>
              <a:tabLst>
                <a:tab pos="812800" algn="l"/>
              </a:tabLst>
            </a:pPr>
            <a:r>
              <a:rPr sz="2400" dirty="0">
                <a:solidFill>
                  <a:schemeClr val="tx1">
                    <a:lumMod val="75000"/>
                    <a:lumOff val="25000"/>
                  </a:schemeClr>
                </a:solidFill>
                <a:cs typeface="Arial"/>
              </a:rPr>
              <a:t>How</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do</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we</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make</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use</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of</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domain</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expertise,</a:t>
            </a:r>
            <a:r>
              <a:rPr sz="2400" spc="-60" dirty="0">
                <a:solidFill>
                  <a:schemeClr val="tx1">
                    <a:lumMod val="75000"/>
                    <a:lumOff val="25000"/>
                  </a:schemeClr>
                </a:solidFill>
                <a:cs typeface="Arial"/>
              </a:rPr>
              <a:t> </a:t>
            </a:r>
            <a:r>
              <a:rPr sz="2400" spc="-20" dirty="0">
                <a:solidFill>
                  <a:schemeClr val="tx1">
                    <a:lumMod val="75000"/>
                    <a:lumOff val="25000"/>
                  </a:schemeClr>
                </a:solidFill>
                <a:cs typeface="Arial"/>
              </a:rPr>
              <a:t>when </a:t>
            </a:r>
            <a:r>
              <a:rPr sz="2400" dirty="0">
                <a:solidFill>
                  <a:schemeClr val="tx1">
                    <a:lumMod val="75000"/>
                    <a:lumOff val="25000"/>
                  </a:schemeClr>
                </a:solidFill>
                <a:cs typeface="Arial"/>
              </a:rPr>
              <a:t>domain</a:t>
            </a:r>
            <a:r>
              <a:rPr sz="2400" spc="-70" dirty="0">
                <a:solidFill>
                  <a:schemeClr val="tx1">
                    <a:lumMod val="75000"/>
                    <a:lumOff val="25000"/>
                  </a:schemeClr>
                </a:solidFill>
                <a:cs typeface="Arial"/>
              </a:rPr>
              <a:t> </a:t>
            </a:r>
            <a:r>
              <a:rPr sz="2400" dirty="0">
                <a:solidFill>
                  <a:schemeClr val="tx1">
                    <a:lumMod val="75000"/>
                    <a:lumOff val="25000"/>
                  </a:schemeClr>
                </a:solidFill>
                <a:cs typeface="Arial"/>
              </a:rPr>
              <a:t>experts</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are</a:t>
            </a:r>
            <a:r>
              <a:rPr sz="2400" spc="-70" dirty="0">
                <a:solidFill>
                  <a:schemeClr val="tx1">
                    <a:lumMod val="75000"/>
                    <a:lumOff val="25000"/>
                  </a:schemeClr>
                </a:solidFill>
                <a:cs typeface="Arial"/>
              </a:rPr>
              <a:t> </a:t>
            </a:r>
            <a:r>
              <a:rPr sz="2400" dirty="0">
                <a:solidFill>
                  <a:schemeClr val="tx1">
                    <a:lumMod val="75000"/>
                    <a:lumOff val="25000"/>
                  </a:schemeClr>
                </a:solidFill>
                <a:cs typeface="Arial"/>
              </a:rPr>
              <a:t>not</a:t>
            </a:r>
            <a:r>
              <a:rPr sz="2400" spc="-70" dirty="0">
                <a:solidFill>
                  <a:schemeClr val="tx1">
                    <a:lumMod val="75000"/>
                    <a:lumOff val="25000"/>
                  </a:schemeClr>
                </a:solidFill>
                <a:cs typeface="Arial"/>
              </a:rPr>
              <a:t> </a:t>
            </a:r>
            <a:r>
              <a:rPr sz="2400" dirty="0">
                <a:solidFill>
                  <a:schemeClr val="tx1">
                    <a:lumMod val="75000"/>
                    <a:lumOff val="25000"/>
                  </a:schemeClr>
                </a:solidFill>
                <a:cs typeface="Arial"/>
              </a:rPr>
              <a:t>computer</a:t>
            </a:r>
            <a:r>
              <a:rPr sz="2400" spc="-65" dirty="0">
                <a:solidFill>
                  <a:schemeClr val="tx1">
                    <a:lumMod val="75000"/>
                    <a:lumOff val="25000"/>
                  </a:schemeClr>
                </a:solidFill>
                <a:cs typeface="Arial"/>
              </a:rPr>
              <a:t> </a:t>
            </a:r>
            <a:r>
              <a:rPr sz="2400" spc="-10" dirty="0">
                <a:solidFill>
                  <a:schemeClr val="tx1">
                    <a:lumMod val="75000"/>
                    <a:lumOff val="25000"/>
                  </a:schemeClr>
                </a:solidFill>
                <a:cs typeface="Arial"/>
              </a:rPr>
              <a:t>scientists?</a:t>
            </a:r>
            <a:endParaRPr sz="2400" dirty="0">
              <a:solidFill>
                <a:schemeClr val="tx1">
                  <a:lumMod val="75000"/>
                  <a:lumOff val="25000"/>
                </a:schemeClr>
              </a:solidFill>
              <a:cs typeface="Arial"/>
            </a:endParaRPr>
          </a:p>
          <a:p>
            <a:pPr marL="687705">
              <a:spcBef>
                <a:spcPts val="1735"/>
              </a:spcBef>
            </a:pPr>
            <a:r>
              <a:rPr sz="2400" b="1" dirty="0">
                <a:solidFill>
                  <a:schemeClr val="tx1">
                    <a:lumMod val="75000"/>
                    <a:lumOff val="25000"/>
                  </a:schemeClr>
                </a:solidFill>
                <a:cs typeface="Arial"/>
              </a:rPr>
              <a:t>New</a:t>
            </a:r>
            <a:r>
              <a:rPr sz="2400" b="1" spc="-75" dirty="0">
                <a:solidFill>
                  <a:schemeClr val="tx1">
                    <a:lumMod val="75000"/>
                    <a:lumOff val="25000"/>
                  </a:schemeClr>
                </a:solidFill>
                <a:cs typeface="Arial"/>
              </a:rPr>
              <a:t> </a:t>
            </a:r>
            <a:r>
              <a:rPr sz="2400" b="1" dirty="0">
                <a:solidFill>
                  <a:schemeClr val="tx1">
                    <a:lumMod val="75000"/>
                    <a:lumOff val="25000"/>
                  </a:schemeClr>
                </a:solidFill>
                <a:cs typeface="Arial"/>
              </a:rPr>
              <a:t>idea:</a:t>
            </a:r>
            <a:r>
              <a:rPr sz="2400" b="1" spc="-65" dirty="0">
                <a:solidFill>
                  <a:schemeClr val="tx1">
                    <a:lumMod val="75000"/>
                    <a:lumOff val="25000"/>
                  </a:schemeClr>
                </a:solidFill>
                <a:cs typeface="Arial"/>
              </a:rPr>
              <a:t> </a:t>
            </a:r>
            <a:r>
              <a:rPr sz="2400" b="1" dirty="0">
                <a:solidFill>
                  <a:schemeClr val="tx1">
                    <a:lumMod val="75000"/>
                    <a:lumOff val="25000"/>
                  </a:schemeClr>
                </a:solidFill>
                <a:cs typeface="Arial"/>
              </a:rPr>
              <a:t>(visualization)</a:t>
            </a:r>
            <a:r>
              <a:rPr sz="2400" b="1" spc="-65" dirty="0">
                <a:solidFill>
                  <a:schemeClr val="tx1">
                    <a:lumMod val="75000"/>
                    <a:lumOff val="25000"/>
                  </a:schemeClr>
                </a:solidFill>
                <a:cs typeface="Arial"/>
              </a:rPr>
              <a:t> </a:t>
            </a:r>
            <a:r>
              <a:rPr sz="2400" b="1" dirty="0">
                <a:solidFill>
                  <a:schemeClr val="tx1">
                    <a:lumMod val="75000"/>
                    <a:lumOff val="25000"/>
                  </a:schemeClr>
                </a:solidFill>
                <a:cs typeface="Arial"/>
              </a:rPr>
              <a:t>∩</a:t>
            </a:r>
            <a:r>
              <a:rPr sz="2400" b="1" spc="-60" dirty="0">
                <a:solidFill>
                  <a:schemeClr val="tx1">
                    <a:lumMod val="75000"/>
                    <a:lumOff val="25000"/>
                  </a:schemeClr>
                </a:solidFill>
                <a:cs typeface="Arial"/>
              </a:rPr>
              <a:t> </a:t>
            </a:r>
            <a:r>
              <a:rPr sz="2400" b="1" spc="-10" dirty="0">
                <a:solidFill>
                  <a:schemeClr val="tx1">
                    <a:lumMod val="75000"/>
                    <a:lumOff val="25000"/>
                  </a:schemeClr>
                </a:solidFill>
                <a:cs typeface="Arial"/>
              </a:rPr>
              <a:t>(analytics)</a:t>
            </a:r>
            <a:endParaRPr sz="2400" dirty="0">
              <a:solidFill>
                <a:schemeClr val="tx1">
                  <a:lumMod val="75000"/>
                  <a:lumOff val="25000"/>
                </a:schemeClr>
              </a:solidFill>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30C2-52A4-1ABA-980B-56FBC97F350C}"/>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9EAE50F6-429C-715A-C25C-1C7744AED1CF}"/>
              </a:ext>
            </a:extLst>
          </p:cNvPr>
          <p:cNvSpPr>
            <a:spLocks noGrp="1"/>
          </p:cNvSpPr>
          <p:nvPr>
            <p:ph idx="1"/>
          </p:nvPr>
        </p:nvSpPr>
        <p:spPr/>
        <p:txBody>
          <a:bodyPr>
            <a:normAutofit/>
          </a:bodyPr>
          <a:lstStyle/>
          <a:p>
            <a:r>
              <a:rPr lang="en-US" sz="2400" dirty="0"/>
              <a:t>Intros </a:t>
            </a:r>
          </a:p>
          <a:p>
            <a:r>
              <a:rPr lang="en-US" sz="2400" dirty="0"/>
              <a:t>Big problem</a:t>
            </a:r>
          </a:p>
          <a:p>
            <a:r>
              <a:rPr lang="en-US" sz="2400" dirty="0"/>
              <a:t>Quick history lesson</a:t>
            </a:r>
          </a:p>
          <a:p>
            <a:r>
              <a:rPr lang="en-US" sz="2400" dirty="0"/>
              <a:t>Visual analytics: definition</a:t>
            </a:r>
          </a:p>
          <a:p>
            <a:r>
              <a:rPr lang="en-US" sz="2400" dirty="0"/>
              <a:t>Discussion: how does it help?</a:t>
            </a:r>
          </a:p>
          <a:p>
            <a:r>
              <a:rPr lang="en-US" sz="2400" dirty="0"/>
              <a:t>Structure of this course</a:t>
            </a:r>
          </a:p>
          <a:p>
            <a:endParaRPr lang="en-US" sz="2400" dirty="0"/>
          </a:p>
        </p:txBody>
      </p:sp>
    </p:spTree>
    <p:extLst>
      <p:ext uri="{BB962C8B-B14F-4D97-AF65-F5344CB8AC3E}">
        <p14:creationId xmlns:p14="http://schemas.microsoft.com/office/powerpoint/2010/main" val="1085546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6169" y="2710562"/>
            <a:ext cx="2946775" cy="1831457"/>
          </a:xfrm>
          <a:prstGeom prst="rect">
            <a:avLst/>
          </a:prstGeom>
        </p:spPr>
        <p:txBody>
          <a:bodyPr vert="horz" lIns="91440" tIns="45720" rIns="91440" bIns="45720" rtlCol="0" anchor="ctr">
            <a:normAutofit fontScale="90000"/>
          </a:bodyPr>
          <a:lstStyle/>
          <a:p>
            <a:r>
              <a:rPr dirty="0"/>
              <a:t>(Incomplete) History of Visual Analytics: 2010s</a:t>
            </a:r>
          </a:p>
        </p:txBody>
      </p:sp>
      <p:sp>
        <p:nvSpPr>
          <p:cNvPr id="3" name="object 3"/>
          <p:cNvSpPr txBox="1"/>
          <p:nvPr/>
        </p:nvSpPr>
        <p:spPr>
          <a:xfrm>
            <a:off x="4039659" y="5379961"/>
            <a:ext cx="6988809" cy="1068070"/>
          </a:xfrm>
          <a:prstGeom prst="rect">
            <a:avLst/>
          </a:prstGeom>
        </p:spPr>
        <p:txBody>
          <a:bodyPr vert="horz" wrap="square" lIns="0" tIns="167640" rIns="0" bIns="0" rtlCol="0">
            <a:spAutoFit/>
          </a:bodyPr>
          <a:lstStyle/>
          <a:p>
            <a:pPr marL="194310" indent="-181610">
              <a:spcBef>
                <a:spcPts val="1320"/>
              </a:spcBef>
              <a:buClr>
                <a:srgbClr val="93A299"/>
              </a:buClr>
              <a:buSzPct val="83333"/>
              <a:buChar char="•"/>
              <a:tabLst>
                <a:tab pos="194310" algn="l"/>
              </a:tabLst>
            </a:pPr>
            <a:r>
              <a:rPr sz="2400" spc="-20" dirty="0">
                <a:solidFill>
                  <a:schemeClr val="tx1">
                    <a:lumMod val="75000"/>
                    <a:lumOff val="25000"/>
                  </a:schemeClr>
                </a:solidFill>
                <a:cs typeface="Arial"/>
              </a:rPr>
              <a:t>Human-</a:t>
            </a:r>
            <a:r>
              <a:rPr sz="2400" dirty="0">
                <a:solidFill>
                  <a:schemeClr val="tx1">
                    <a:lumMod val="75000"/>
                    <a:lumOff val="25000"/>
                  </a:schemeClr>
                </a:solidFill>
                <a:cs typeface="Arial"/>
              </a:rPr>
              <a:t>machine</a:t>
            </a:r>
            <a:r>
              <a:rPr sz="2400" spc="-105" dirty="0">
                <a:solidFill>
                  <a:schemeClr val="tx1">
                    <a:lumMod val="75000"/>
                    <a:lumOff val="25000"/>
                  </a:schemeClr>
                </a:solidFill>
                <a:cs typeface="Arial"/>
              </a:rPr>
              <a:t> </a:t>
            </a:r>
            <a:r>
              <a:rPr sz="2400" dirty="0">
                <a:solidFill>
                  <a:schemeClr val="tx1">
                    <a:lumMod val="75000"/>
                    <a:lumOff val="25000"/>
                  </a:schemeClr>
                </a:solidFill>
                <a:cs typeface="Arial"/>
              </a:rPr>
              <a:t>collaboration,</a:t>
            </a:r>
            <a:r>
              <a:rPr sz="2400" spc="-110" dirty="0">
                <a:solidFill>
                  <a:schemeClr val="tx1">
                    <a:lumMod val="75000"/>
                    <a:lumOff val="25000"/>
                  </a:schemeClr>
                </a:solidFill>
                <a:cs typeface="Arial"/>
              </a:rPr>
              <a:t> </a:t>
            </a:r>
            <a:r>
              <a:rPr sz="2400" dirty="0">
                <a:solidFill>
                  <a:schemeClr val="tx1">
                    <a:lumMod val="75000"/>
                    <a:lumOff val="25000"/>
                  </a:schemeClr>
                </a:solidFill>
                <a:cs typeface="Arial"/>
              </a:rPr>
              <a:t>machine</a:t>
            </a:r>
            <a:r>
              <a:rPr sz="2400" spc="-105" dirty="0">
                <a:solidFill>
                  <a:schemeClr val="tx1">
                    <a:lumMod val="75000"/>
                    <a:lumOff val="25000"/>
                  </a:schemeClr>
                </a:solidFill>
                <a:cs typeface="Arial"/>
              </a:rPr>
              <a:t> </a:t>
            </a:r>
            <a:r>
              <a:rPr sz="2400" spc="-10" dirty="0">
                <a:solidFill>
                  <a:schemeClr val="tx1">
                    <a:lumMod val="75000"/>
                    <a:lumOff val="25000"/>
                  </a:schemeClr>
                </a:solidFill>
                <a:cs typeface="Arial"/>
              </a:rPr>
              <a:t>learning</a:t>
            </a:r>
            <a:endParaRPr sz="2400" dirty="0">
              <a:solidFill>
                <a:schemeClr val="tx1">
                  <a:lumMod val="75000"/>
                  <a:lumOff val="25000"/>
                </a:schemeClr>
              </a:solidFill>
              <a:cs typeface="Arial"/>
            </a:endParaRPr>
          </a:p>
          <a:p>
            <a:pPr marL="194310" indent="-181610">
              <a:spcBef>
                <a:spcPts val="1225"/>
              </a:spcBef>
              <a:buClr>
                <a:srgbClr val="93A299"/>
              </a:buClr>
              <a:buSzPct val="83333"/>
              <a:buChar char="•"/>
              <a:tabLst>
                <a:tab pos="194310" algn="l"/>
              </a:tabLst>
            </a:pPr>
            <a:r>
              <a:rPr sz="2400" dirty="0">
                <a:solidFill>
                  <a:schemeClr val="tx1">
                    <a:lumMod val="75000"/>
                    <a:lumOff val="25000"/>
                  </a:schemeClr>
                </a:solidFill>
                <a:cs typeface="Arial"/>
              </a:rPr>
              <a:t>Starting</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to</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think</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about:</a:t>
            </a:r>
            <a:r>
              <a:rPr sz="2400" spc="-70" dirty="0">
                <a:solidFill>
                  <a:schemeClr val="tx1">
                    <a:lumMod val="75000"/>
                    <a:lumOff val="25000"/>
                  </a:schemeClr>
                </a:solidFill>
                <a:cs typeface="Arial"/>
              </a:rPr>
              <a:t> </a:t>
            </a:r>
            <a:r>
              <a:rPr sz="2400" dirty="0">
                <a:solidFill>
                  <a:schemeClr val="tx1">
                    <a:lumMod val="75000"/>
                    <a:lumOff val="25000"/>
                  </a:schemeClr>
                </a:solidFill>
                <a:cs typeface="Arial"/>
              </a:rPr>
              <a:t>evaluation,</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new</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media,</a:t>
            </a:r>
            <a:r>
              <a:rPr sz="2400" spc="-70" dirty="0">
                <a:solidFill>
                  <a:schemeClr val="tx1">
                    <a:lumMod val="75000"/>
                    <a:lumOff val="25000"/>
                  </a:schemeClr>
                </a:solidFill>
                <a:cs typeface="Arial"/>
              </a:rPr>
              <a:t> </a:t>
            </a:r>
            <a:r>
              <a:rPr sz="2400" b="1" spc="-35" dirty="0">
                <a:solidFill>
                  <a:schemeClr val="tx1">
                    <a:lumMod val="75000"/>
                    <a:lumOff val="25000"/>
                  </a:schemeClr>
                </a:solidFill>
                <a:cs typeface="Arial"/>
              </a:rPr>
              <a:t>DH</a:t>
            </a:r>
            <a:endParaRPr sz="2400" dirty="0">
              <a:solidFill>
                <a:schemeClr val="tx1">
                  <a:lumMod val="75000"/>
                  <a:lumOff val="25000"/>
                </a:schemeClr>
              </a:solidFill>
              <a:cs typeface="Arial"/>
            </a:endParaRPr>
          </a:p>
        </p:txBody>
      </p:sp>
      <p:grpSp>
        <p:nvGrpSpPr>
          <p:cNvPr id="4" name="object 4"/>
          <p:cNvGrpSpPr/>
          <p:nvPr/>
        </p:nvGrpSpPr>
        <p:grpSpPr>
          <a:xfrm>
            <a:off x="3886669" y="1212174"/>
            <a:ext cx="7001509" cy="4030979"/>
            <a:chOff x="1133475" y="1362075"/>
            <a:chExt cx="7001509" cy="4030979"/>
          </a:xfrm>
        </p:grpSpPr>
        <p:pic>
          <p:nvPicPr>
            <p:cNvPr id="5" name="object 5"/>
            <p:cNvPicPr/>
            <p:nvPr/>
          </p:nvPicPr>
          <p:blipFill>
            <a:blip r:embed="rId2" cstate="print"/>
            <a:stretch>
              <a:fillRect/>
            </a:stretch>
          </p:blipFill>
          <p:spPr>
            <a:xfrm>
              <a:off x="1286465" y="1371599"/>
              <a:ext cx="6716292" cy="4011574"/>
            </a:xfrm>
            <a:prstGeom prst="rect">
              <a:avLst/>
            </a:prstGeom>
          </p:spPr>
        </p:pic>
        <p:sp>
          <p:nvSpPr>
            <p:cNvPr id="6" name="object 6"/>
            <p:cNvSpPr/>
            <p:nvPr/>
          </p:nvSpPr>
          <p:spPr>
            <a:xfrm>
              <a:off x="1138237" y="1366837"/>
              <a:ext cx="6991984" cy="4021454"/>
            </a:xfrm>
            <a:custGeom>
              <a:avLst/>
              <a:gdLst/>
              <a:ahLst/>
              <a:cxnLst/>
              <a:rect l="l" t="t" r="r" b="b"/>
              <a:pathLst>
                <a:path w="6991984" h="4021454">
                  <a:moveTo>
                    <a:pt x="0" y="0"/>
                  </a:moveTo>
                  <a:lnTo>
                    <a:pt x="6991494" y="0"/>
                  </a:lnTo>
                  <a:lnTo>
                    <a:pt x="6991494" y="4021100"/>
                  </a:lnTo>
                  <a:lnTo>
                    <a:pt x="0" y="4021100"/>
                  </a:lnTo>
                  <a:lnTo>
                    <a:pt x="0" y="0"/>
                  </a:lnTo>
                  <a:close/>
                </a:path>
              </a:pathLst>
            </a:custGeom>
            <a:ln w="9525">
              <a:solidFill>
                <a:srgbClr val="292934"/>
              </a:solidFill>
            </a:ln>
          </p:spPr>
          <p:txBody>
            <a:bodyPr wrap="square" lIns="0" tIns="0" rIns="0" bIns="0" rtlCol="0"/>
            <a:lstStyle/>
            <a:p>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0656" y="2917578"/>
            <a:ext cx="3535045" cy="511422"/>
          </a:xfrm>
          <a:prstGeom prst="rect">
            <a:avLst/>
          </a:prstGeom>
        </p:spPr>
        <p:txBody>
          <a:bodyPr vert="horz" lIns="91440" tIns="45720" rIns="91440" bIns="45720" rtlCol="0" anchor="ctr">
            <a:normAutofit fontScale="90000"/>
          </a:bodyPr>
          <a:lstStyle/>
          <a:p>
            <a:r>
              <a:rPr dirty="0"/>
              <a:t>Visualization (def.)</a:t>
            </a:r>
          </a:p>
        </p:txBody>
      </p:sp>
      <p:grpSp>
        <p:nvGrpSpPr>
          <p:cNvPr id="3" name="object 3"/>
          <p:cNvGrpSpPr/>
          <p:nvPr/>
        </p:nvGrpSpPr>
        <p:grpSpPr>
          <a:xfrm>
            <a:off x="6701950" y="1655633"/>
            <a:ext cx="5165090" cy="3804920"/>
            <a:chOff x="3571875" y="1895475"/>
            <a:chExt cx="5165090" cy="3804920"/>
          </a:xfrm>
        </p:grpSpPr>
        <p:pic>
          <p:nvPicPr>
            <p:cNvPr id="4" name="object 4"/>
            <p:cNvPicPr/>
            <p:nvPr/>
          </p:nvPicPr>
          <p:blipFill>
            <a:blip r:embed="rId2" cstate="print"/>
            <a:stretch>
              <a:fillRect/>
            </a:stretch>
          </p:blipFill>
          <p:spPr>
            <a:xfrm>
              <a:off x="3581399" y="1904999"/>
              <a:ext cx="5145980" cy="3785615"/>
            </a:xfrm>
            <a:prstGeom prst="rect">
              <a:avLst/>
            </a:prstGeom>
          </p:spPr>
        </p:pic>
        <p:sp>
          <p:nvSpPr>
            <p:cNvPr id="5" name="object 5"/>
            <p:cNvSpPr/>
            <p:nvPr/>
          </p:nvSpPr>
          <p:spPr>
            <a:xfrm>
              <a:off x="3576637" y="1900237"/>
              <a:ext cx="5155565" cy="3795395"/>
            </a:xfrm>
            <a:custGeom>
              <a:avLst/>
              <a:gdLst/>
              <a:ahLst/>
              <a:cxnLst/>
              <a:rect l="l" t="t" r="r" b="b"/>
              <a:pathLst>
                <a:path w="5155565" h="3795395">
                  <a:moveTo>
                    <a:pt x="0" y="0"/>
                  </a:moveTo>
                  <a:lnTo>
                    <a:pt x="5155506" y="0"/>
                  </a:lnTo>
                  <a:lnTo>
                    <a:pt x="5155506" y="3795140"/>
                  </a:lnTo>
                  <a:lnTo>
                    <a:pt x="0" y="3795140"/>
                  </a:lnTo>
                  <a:lnTo>
                    <a:pt x="0" y="0"/>
                  </a:lnTo>
                  <a:close/>
                </a:path>
              </a:pathLst>
            </a:custGeom>
            <a:ln w="9525">
              <a:solidFill>
                <a:srgbClr val="00539B"/>
              </a:solidFill>
            </a:ln>
          </p:spPr>
          <p:txBody>
            <a:bodyPr wrap="square" lIns="0" tIns="0" rIns="0" bIns="0" rtlCol="0"/>
            <a:lstStyle/>
            <a:p>
              <a:endParaRPr/>
            </a:p>
          </p:txBody>
        </p:sp>
      </p:grpSp>
      <p:sp>
        <p:nvSpPr>
          <p:cNvPr id="6" name="object 6"/>
          <p:cNvSpPr txBox="1"/>
          <p:nvPr/>
        </p:nvSpPr>
        <p:spPr>
          <a:xfrm>
            <a:off x="3685701" y="2369754"/>
            <a:ext cx="2698115" cy="2168525"/>
          </a:xfrm>
          <a:prstGeom prst="rect">
            <a:avLst/>
          </a:prstGeom>
        </p:spPr>
        <p:txBody>
          <a:bodyPr vert="horz" wrap="square" lIns="0" tIns="10160" rIns="0" bIns="0" rtlCol="0">
            <a:spAutoFit/>
          </a:bodyPr>
          <a:lstStyle/>
          <a:p>
            <a:pPr marL="12700" marR="5080" algn="ctr">
              <a:lnSpc>
                <a:spcPct val="100499"/>
              </a:lnSpc>
              <a:spcBef>
                <a:spcPts val="80"/>
              </a:spcBef>
            </a:pPr>
            <a:r>
              <a:rPr sz="2800" dirty="0">
                <a:solidFill>
                  <a:schemeClr val="tx1">
                    <a:lumMod val="75000"/>
                    <a:lumOff val="25000"/>
                  </a:schemeClr>
                </a:solidFill>
                <a:cs typeface="Arial"/>
              </a:rPr>
              <a:t>Creating</a:t>
            </a:r>
            <a:r>
              <a:rPr sz="2800" spc="-85" dirty="0">
                <a:solidFill>
                  <a:schemeClr val="tx1">
                    <a:lumMod val="75000"/>
                    <a:lumOff val="25000"/>
                  </a:schemeClr>
                </a:solidFill>
                <a:cs typeface="Arial"/>
              </a:rPr>
              <a:t> </a:t>
            </a:r>
            <a:r>
              <a:rPr sz="2800" spc="-10" dirty="0">
                <a:solidFill>
                  <a:schemeClr val="tx1">
                    <a:lumMod val="75000"/>
                    <a:lumOff val="25000"/>
                  </a:schemeClr>
                </a:solidFill>
                <a:cs typeface="Arial"/>
              </a:rPr>
              <a:t>visual </a:t>
            </a:r>
            <a:r>
              <a:rPr sz="2800" b="1" spc="-10" dirty="0">
                <a:solidFill>
                  <a:schemeClr val="tx1">
                    <a:lumMod val="75000"/>
                    <a:lumOff val="25000"/>
                  </a:schemeClr>
                </a:solidFill>
                <a:cs typeface="Arial"/>
              </a:rPr>
              <a:t>representations </a:t>
            </a:r>
            <a:r>
              <a:rPr sz="2800" dirty="0">
                <a:solidFill>
                  <a:schemeClr val="tx1">
                    <a:lumMod val="75000"/>
                    <a:lumOff val="25000"/>
                  </a:schemeClr>
                </a:solidFill>
                <a:cs typeface="Arial"/>
              </a:rPr>
              <a:t>of</a:t>
            </a:r>
            <a:r>
              <a:rPr sz="2800" spc="-40" dirty="0">
                <a:solidFill>
                  <a:schemeClr val="tx1">
                    <a:lumMod val="75000"/>
                    <a:lumOff val="25000"/>
                  </a:schemeClr>
                </a:solidFill>
                <a:cs typeface="Arial"/>
              </a:rPr>
              <a:t> </a:t>
            </a:r>
            <a:r>
              <a:rPr sz="2800" dirty="0">
                <a:solidFill>
                  <a:schemeClr val="tx1">
                    <a:lumMod val="75000"/>
                    <a:lumOff val="25000"/>
                  </a:schemeClr>
                </a:solidFill>
                <a:cs typeface="Arial"/>
              </a:rPr>
              <a:t>data</a:t>
            </a:r>
            <a:r>
              <a:rPr sz="2800" spc="-35" dirty="0">
                <a:solidFill>
                  <a:schemeClr val="tx1">
                    <a:lumMod val="75000"/>
                    <a:lumOff val="25000"/>
                  </a:schemeClr>
                </a:solidFill>
                <a:cs typeface="Arial"/>
              </a:rPr>
              <a:t> </a:t>
            </a:r>
            <a:r>
              <a:rPr sz="2800" spc="-25" dirty="0">
                <a:solidFill>
                  <a:schemeClr val="tx1">
                    <a:lumMod val="75000"/>
                    <a:lumOff val="25000"/>
                  </a:schemeClr>
                </a:solidFill>
                <a:cs typeface="Arial"/>
              </a:rPr>
              <a:t>to </a:t>
            </a:r>
            <a:r>
              <a:rPr sz="2800" dirty="0">
                <a:solidFill>
                  <a:schemeClr val="tx1">
                    <a:lumMod val="75000"/>
                    <a:lumOff val="25000"/>
                  </a:schemeClr>
                </a:solidFill>
                <a:cs typeface="Arial"/>
              </a:rPr>
              <a:t>reinforce</a:t>
            </a:r>
            <a:r>
              <a:rPr sz="2800" spc="-90" dirty="0">
                <a:solidFill>
                  <a:schemeClr val="tx1">
                    <a:lumMod val="75000"/>
                    <a:lumOff val="25000"/>
                  </a:schemeClr>
                </a:solidFill>
                <a:cs typeface="Arial"/>
              </a:rPr>
              <a:t> </a:t>
            </a:r>
            <a:r>
              <a:rPr sz="2800" spc="-20" dirty="0">
                <a:solidFill>
                  <a:schemeClr val="tx1">
                    <a:lumMod val="75000"/>
                    <a:lumOff val="25000"/>
                  </a:schemeClr>
                </a:solidFill>
                <a:cs typeface="Arial"/>
              </a:rPr>
              <a:t>human </a:t>
            </a:r>
            <a:r>
              <a:rPr sz="2800" b="1" spc="-10" dirty="0">
                <a:solidFill>
                  <a:schemeClr val="tx1">
                    <a:lumMod val="75000"/>
                    <a:lumOff val="25000"/>
                  </a:schemeClr>
                </a:solidFill>
                <a:cs typeface="Arial"/>
              </a:rPr>
              <a:t>cognition</a:t>
            </a:r>
            <a:endParaRPr sz="2800" dirty="0">
              <a:solidFill>
                <a:schemeClr val="tx1">
                  <a:lumMod val="75000"/>
                  <a:lumOff val="25000"/>
                </a:schemeClr>
              </a:solidFill>
              <a:cs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9629" y="3145295"/>
            <a:ext cx="2947482" cy="566822"/>
          </a:xfrm>
          <a:prstGeom prst="rect">
            <a:avLst/>
          </a:prstGeom>
        </p:spPr>
        <p:txBody>
          <a:bodyPr vert="horz" wrap="square" lIns="0" tIns="12700" rIns="0" bIns="0" rtlCol="0" anchor="ctr">
            <a:spAutoFit/>
          </a:bodyPr>
          <a:lstStyle/>
          <a:p>
            <a:pPr marL="12700">
              <a:lnSpc>
                <a:spcPct val="100000"/>
              </a:lnSpc>
              <a:spcBef>
                <a:spcPts val="100"/>
              </a:spcBef>
            </a:pPr>
            <a:r>
              <a:rPr spc="-95" dirty="0"/>
              <a:t>Analytics</a:t>
            </a:r>
            <a:r>
              <a:rPr spc="-180" dirty="0"/>
              <a:t> </a:t>
            </a:r>
            <a:r>
              <a:rPr spc="-95" dirty="0"/>
              <a:t>(def.)</a:t>
            </a:r>
          </a:p>
        </p:txBody>
      </p:sp>
      <p:sp>
        <p:nvSpPr>
          <p:cNvPr id="3" name="object 3"/>
          <p:cNvSpPr txBox="1"/>
          <p:nvPr/>
        </p:nvSpPr>
        <p:spPr>
          <a:xfrm>
            <a:off x="9034888" y="2560978"/>
            <a:ext cx="2656840" cy="1735455"/>
          </a:xfrm>
          <a:prstGeom prst="rect">
            <a:avLst/>
          </a:prstGeom>
        </p:spPr>
        <p:txBody>
          <a:bodyPr vert="horz" wrap="square" lIns="0" tIns="11430" rIns="0" bIns="0" rtlCol="0">
            <a:spAutoFit/>
          </a:bodyPr>
          <a:lstStyle/>
          <a:p>
            <a:pPr marL="12700" marR="5080" indent="-183515" algn="ctr">
              <a:lnSpc>
                <a:spcPct val="100200"/>
              </a:lnSpc>
              <a:spcBef>
                <a:spcPts val="90"/>
              </a:spcBef>
            </a:pPr>
            <a:r>
              <a:rPr sz="2800" b="1" dirty="0">
                <a:solidFill>
                  <a:schemeClr val="tx1">
                    <a:lumMod val="75000"/>
                    <a:lumOff val="25000"/>
                  </a:schemeClr>
                </a:solidFill>
                <a:cs typeface="Arial"/>
              </a:rPr>
              <a:t>Discovery</a:t>
            </a:r>
            <a:r>
              <a:rPr sz="2800" b="1" spc="-90" dirty="0">
                <a:solidFill>
                  <a:schemeClr val="tx1">
                    <a:lumMod val="75000"/>
                    <a:lumOff val="25000"/>
                  </a:schemeClr>
                </a:solidFill>
                <a:cs typeface="Arial"/>
              </a:rPr>
              <a:t> </a:t>
            </a:r>
            <a:r>
              <a:rPr sz="2800" spc="-25" dirty="0">
                <a:solidFill>
                  <a:schemeClr val="tx1">
                    <a:lumMod val="75000"/>
                    <a:lumOff val="25000"/>
                  </a:schemeClr>
                </a:solidFill>
                <a:cs typeface="Arial"/>
              </a:rPr>
              <a:t>and </a:t>
            </a:r>
            <a:r>
              <a:rPr sz="2800" b="1" spc="-10" dirty="0">
                <a:solidFill>
                  <a:schemeClr val="tx1">
                    <a:lumMod val="75000"/>
                    <a:lumOff val="25000"/>
                  </a:schemeClr>
                </a:solidFill>
                <a:cs typeface="Arial"/>
              </a:rPr>
              <a:t>communication </a:t>
            </a:r>
            <a:r>
              <a:rPr sz="2800" dirty="0">
                <a:solidFill>
                  <a:schemeClr val="tx1">
                    <a:lumMod val="75000"/>
                    <a:lumOff val="25000"/>
                  </a:schemeClr>
                </a:solidFill>
                <a:cs typeface="Arial"/>
              </a:rPr>
              <a:t>of</a:t>
            </a:r>
            <a:r>
              <a:rPr sz="2800" spc="-25" dirty="0">
                <a:solidFill>
                  <a:schemeClr val="tx1">
                    <a:lumMod val="75000"/>
                    <a:lumOff val="25000"/>
                  </a:schemeClr>
                </a:solidFill>
                <a:cs typeface="Arial"/>
              </a:rPr>
              <a:t> </a:t>
            </a:r>
            <a:r>
              <a:rPr sz="2800" spc="-10" dirty="0">
                <a:solidFill>
                  <a:schemeClr val="tx1">
                    <a:lumMod val="75000"/>
                    <a:lumOff val="25000"/>
                  </a:schemeClr>
                </a:solidFill>
                <a:cs typeface="Arial"/>
              </a:rPr>
              <a:t>meaningful </a:t>
            </a:r>
            <a:r>
              <a:rPr sz="2800" dirty="0">
                <a:solidFill>
                  <a:schemeClr val="tx1">
                    <a:lumMod val="75000"/>
                    <a:lumOff val="25000"/>
                  </a:schemeClr>
                </a:solidFill>
                <a:cs typeface="Arial"/>
              </a:rPr>
              <a:t>patterns</a:t>
            </a:r>
            <a:r>
              <a:rPr sz="2800" spc="-45" dirty="0">
                <a:solidFill>
                  <a:schemeClr val="tx1">
                    <a:lumMod val="75000"/>
                    <a:lumOff val="25000"/>
                  </a:schemeClr>
                </a:solidFill>
                <a:cs typeface="Arial"/>
              </a:rPr>
              <a:t> </a:t>
            </a:r>
            <a:r>
              <a:rPr sz="2800" dirty="0">
                <a:solidFill>
                  <a:schemeClr val="tx1">
                    <a:lumMod val="75000"/>
                    <a:lumOff val="25000"/>
                  </a:schemeClr>
                </a:solidFill>
                <a:cs typeface="Arial"/>
              </a:rPr>
              <a:t>in</a:t>
            </a:r>
            <a:r>
              <a:rPr sz="2800" spc="-40" dirty="0">
                <a:solidFill>
                  <a:schemeClr val="tx1">
                    <a:lumMod val="75000"/>
                    <a:lumOff val="25000"/>
                  </a:schemeClr>
                </a:solidFill>
                <a:cs typeface="Arial"/>
              </a:rPr>
              <a:t> </a:t>
            </a:r>
            <a:r>
              <a:rPr sz="2800" spc="-20" dirty="0">
                <a:solidFill>
                  <a:schemeClr val="tx1">
                    <a:lumMod val="75000"/>
                    <a:lumOff val="25000"/>
                  </a:schemeClr>
                </a:solidFill>
                <a:cs typeface="Arial"/>
              </a:rPr>
              <a:t>data</a:t>
            </a:r>
            <a:endParaRPr sz="2800" dirty="0">
              <a:solidFill>
                <a:schemeClr val="tx1">
                  <a:lumMod val="75000"/>
                  <a:lumOff val="25000"/>
                </a:schemeClr>
              </a:solidFill>
              <a:cs typeface="Arial"/>
            </a:endParaRPr>
          </a:p>
        </p:txBody>
      </p:sp>
      <p:grpSp>
        <p:nvGrpSpPr>
          <p:cNvPr id="4" name="object 4"/>
          <p:cNvGrpSpPr/>
          <p:nvPr/>
        </p:nvGrpSpPr>
        <p:grpSpPr>
          <a:xfrm>
            <a:off x="3495675" y="1525905"/>
            <a:ext cx="5200650" cy="3806190"/>
            <a:chOff x="295275" y="1995121"/>
            <a:chExt cx="5200650" cy="3806190"/>
          </a:xfrm>
        </p:grpSpPr>
        <p:pic>
          <p:nvPicPr>
            <p:cNvPr id="5" name="object 5"/>
            <p:cNvPicPr/>
            <p:nvPr/>
          </p:nvPicPr>
          <p:blipFill>
            <a:blip r:embed="rId2" cstate="print"/>
            <a:stretch>
              <a:fillRect/>
            </a:stretch>
          </p:blipFill>
          <p:spPr>
            <a:xfrm>
              <a:off x="304800" y="2004646"/>
              <a:ext cx="5181600" cy="3786553"/>
            </a:xfrm>
            <a:prstGeom prst="rect">
              <a:avLst/>
            </a:prstGeom>
          </p:spPr>
        </p:pic>
        <p:sp>
          <p:nvSpPr>
            <p:cNvPr id="6" name="object 6"/>
            <p:cNvSpPr/>
            <p:nvPr/>
          </p:nvSpPr>
          <p:spPr>
            <a:xfrm>
              <a:off x="300037" y="1999884"/>
              <a:ext cx="5191125" cy="3796665"/>
            </a:xfrm>
            <a:custGeom>
              <a:avLst/>
              <a:gdLst/>
              <a:ahLst/>
              <a:cxnLst/>
              <a:rect l="l" t="t" r="r" b="b"/>
              <a:pathLst>
                <a:path w="5191125" h="3796665">
                  <a:moveTo>
                    <a:pt x="0" y="0"/>
                  </a:moveTo>
                  <a:lnTo>
                    <a:pt x="5191124" y="0"/>
                  </a:lnTo>
                  <a:lnTo>
                    <a:pt x="5191124" y="3796077"/>
                  </a:lnTo>
                  <a:lnTo>
                    <a:pt x="0" y="3796077"/>
                  </a:lnTo>
                  <a:lnTo>
                    <a:pt x="0" y="0"/>
                  </a:lnTo>
                  <a:close/>
                </a:path>
              </a:pathLst>
            </a:custGeom>
            <a:ln w="9525">
              <a:solidFill>
                <a:srgbClr val="00539B"/>
              </a:solidFill>
            </a:ln>
          </p:spPr>
          <p:txBody>
            <a:bodyPr wrap="square" lIns="0" tIns="0" rIns="0" bIns="0" rtlCol="0"/>
            <a:lstStyle/>
            <a:p>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2971" y="2923990"/>
            <a:ext cx="2947482" cy="1010020"/>
          </a:xfrm>
          <a:prstGeom prst="rect">
            <a:avLst/>
          </a:prstGeom>
        </p:spPr>
        <p:txBody>
          <a:bodyPr vert="horz" lIns="91440" tIns="45720" rIns="91440" bIns="45720" rtlCol="0" anchor="ctr">
            <a:normAutofit fontScale="90000"/>
          </a:bodyPr>
          <a:lstStyle/>
          <a:p>
            <a:r>
              <a:rPr dirty="0"/>
              <a:t>Visual Analytics (def.)</a:t>
            </a:r>
          </a:p>
        </p:txBody>
      </p:sp>
      <p:grpSp>
        <p:nvGrpSpPr>
          <p:cNvPr id="3" name="object 3"/>
          <p:cNvGrpSpPr/>
          <p:nvPr/>
        </p:nvGrpSpPr>
        <p:grpSpPr>
          <a:xfrm>
            <a:off x="4006590" y="971682"/>
            <a:ext cx="6953250" cy="3904615"/>
            <a:chOff x="1133475" y="1362075"/>
            <a:chExt cx="6953250" cy="3904615"/>
          </a:xfrm>
        </p:grpSpPr>
        <p:pic>
          <p:nvPicPr>
            <p:cNvPr id="4" name="object 4"/>
            <p:cNvPicPr/>
            <p:nvPr/>
          </p:nvPicPr>
          <p:blipFill>
            <a:blip r:embed="rId2" cstate="print"/>
            <a:stretch>
              <a:fillRect/>
            </a:stretch>
          </p:blipFill>
          <p:spPr>
            <a:xfrm>
              <a:off x="1142999" y="1371600"/>
              <a:ext cx="6934198" cy="3885369"/>
            </a:xfrm>
            <a:prstGeom prst="rect">
              <a:avLst/>
            </a:prstGeom>
          </p:spPr>
        </p:pic>
        <p:sp>
          <p:nvSpPr>
            <p:cNvPr id="5" name="object 5"/>
            <p:cNvSpPr/>
            <p:nvPr/>
          </p:nvSpPr>
          <p:spPr>
            <a:xfrm>
              <a:off x="1138237" y="1366837"/>
              <a:ext cx="6943725" cy="3895090"/>
            </a:xfrm>
            <a:custGeom>
              <a:avLst/>
              <a:gdLst/>
              <a:ahLst/>
              <a:cxnLst/>
              <a:rect l="l" t="t" r="r" b="b"/>
              <a:pathLst>
                <a:path w="6943725" h="3895090">
                  <a:moveTo>
                    <a:pt x="0" y="0"/>
                  </a:moveTo>
                  <a:lnTo>
                    <a:pt x="6943724" y="0"/>
                  </a:lnTo>
                  <a:lnTo>
                    <a:pt x="6943724" y="3894894"/>
                  </a:lnTo>
                  <a:lnTo>
                    <a:pt x="0" y="3894894"/>
                  </a:lnTo>
                  <a:lnTo>
                    <a:pt x="0" y="0"/>
                  </a:lnTo>
                  <a:close/>
                </a:path>
              </a:pathLst>
            </a:custGeom>
            <a:ln w="9525">
              <a:solidFill>
                <a:srgbClr val="00539B"/>
              </a:solidFill>
            </a:ln>
          </p:spPr>
          <p:txBody>
            <a:bodyPr wrap="square" lIns="0" tIns="0" rIns="0" bIns="0" rtlCol="0"/>
            <a:lstStyle/>
            <a:p>
              <a:endParaRPr>
                <a:solidFill>
                  <a:schemeClr val="tx1">
                    <a:lumMod val="75000"/>
                    <a:lumOff val="25000"/>
                  </a:schemeClr>
                </a:solidFill>
              </a:endParaRPr>
            </a:p>
          </p:txBody>
        </p:sp>
      </p:grpSp>
      <p:sp>
        <p:nvSpPr>
          <p:cNvPr id="6" name="object 6"/>
          <p:cNvSpPr txBox="1"/>
          <p:nvPr/>
        </p:nvSpPr>
        <p:spPr>
          <a:xfrm>
            <a:off x="3967695" y="4962401"/>
            <a:ext cx="7031990" cy="1449070"/>
          </a:xfrm>
          <a:prstGeom prst="rect">
            <a:avLst/>
          </a:prstGeom>
        </p:spPr>
        <p:txBody>
          <a:bodyPr vert="horz" wrap="square" lIns="0" tIns="12700" rIns="0" bIns="0" rtlCol="0">
            <a:spAutoFit/>
          </a:bodyPr>
          <a:lstStyle/>
          <a:p>
            <a:pPr marL="635" algn="ctr">
              <a:spcBef>
                <a:spcPts val="100"/>
              </a:spcBef>
            </a:pPr>
            <a:r>
              <a:rPr sz="2800" dirty="0">
                <a:solidFill>
                  <a:schemeClr val="tx1">
                    <a:lumMod val="75000"/>
                    <a:lumOff val="25000"/>
                  </a:schemeClr>
                </a:solidFill>
                <a:cs typeface="Arial"/>
              </a:rPr>
              <a:t>“The</a:t>
            </a:r>
            <a:r>
              <a:rPr sz="2800" spc="-70" dirty="0">
                <a:solidFill>
                  <a:schemeClr val="tx1">
                    <a:lumMod val="75000"/>
                    <a:lumOff val="25000"/>
                  </a:schemeClr>
                </a:solidFill>
                <a:cs typeface="Arial"/>
              </a:rPr>
              <a:t> </a:t>
            </a:r>
            <a:r>
              <a:rPr sz="2800" dirty="0">
                <a:solidFill>
                  <a:schemeClr val="tx1">
                    <a:lumMod val="75000"/>
                    <a:lumOff val="25000"/>
                  </a:schemeClr>
                </a:solidFill>
                <a:cs typeface="Arial"/>
              </a:rPr>
              <a:t>science</a:t>
            </a:r>
            <a:r>
              <a:rPr sz="2800" spc="-65" dirty="0">
                <a:solidFill>
                  <a:schemeClr val="tx1">
                    <a:lumMod val="75000"/>
                    <a:lumOff val="25000"/>
                  </a:schemeClr>
                </a:solidFill>
                <a:cs typeface="Arial"/>
              </a:rPr>
              <a:t> </a:t>
            </a:r>
            <a:r>
              <a:rPr sz="2800" dirty="0">
                <a:solidFill>
                  <a:schemeClr val="tx1">
                    <a:lumMod val="75000"/>
                    <a:lumOff val="25000"/>
                  </a:schemeClr>
                </a:solidFill>
                <a:cs typeface="Arial"/>
              </a:rPr>
              <a:t>of</a:t>
            </a:r>
            <a:r>
              <a:rPr sz="2800" spc="-70" dirty="0">
                <a:solidFill>
                  <a:schemeClr val="tx1">
                    <a:lumMod val="75000"/>
                    <a:lumOff val="25000"/>
                  </a:schemeClr>
                </a:solidFill>
                <a:cs typeface="Arial"/>
              </a:rPr>
              <a:t> </a:t>
            </a:r>
            <a:r>
              <a:rPr sz="2800" b="1" dirty="0">
                <a:solidFill>
                  <a:schemeClr val="tx1">
                    <a:lumMod val="75000"/>
                    <a:lumOff val="25000"/>
                  </a:schemeClr>
                </a:solidFill>
                <a:cs typeface="Arial"/>
              </a:rPr>
              <a:t>analytical</a:t>
            </a:r>
            <a:r>
              <a:rPr sz="2800" b="1" spc="-75" dirty="0">
                <a:solidFill>
                  <a:schemeClr val="tx1">
                    <a:lumMod val="75000"/>
                    <a:lumOff val="25000"/>
                  </a:schemeClr>
                </a:solidFill>
                <a:cs typeface="Arial"/>
              </a:rPr>
              <a:t> </a:t>
            </a:r>
            <a:r>
              <a:rPr sz="2800" b="1" spc="-10" dirty="0">
                <a:solidFill>
                  <a:schemeClr val="tx1">
                    <a:lumMod val="75000"/>
                    <a:lumOff val="25000"/>
                  </a:schemeClr>
                </a:solidFill>
                <a:cs typeface="Arial"/>
              </a:rPr>
              <a:t>reasoning</a:t>
            </a:r>
            <a:endParaRPr sz="2800">
              <a:solidFill>
                <a:schemeClr val="tx1">
                  <a:lumMod val="75000"/>
                  <a:lumOff val="25000"/>
                </a:schemeClr>
              </a:solidFill>
              <a:cs typeface="Arial"/>
            </a:endParaRPr>
          </a:p>
          <a:p>
            <a:pPr algn="ctr">
              <a:spcBef>
                <a:spcPts val="45"/>
              </a:spcBef>
            </a:pPr>
            <a:r>
              <a:rPr sz="2800" dirty="0">
                <a:solidFill>
                  <a:schemeClr val="tx1">
                    <a:lumMod val="75000"/>
                    <a:lumOff val="25000"/>
                  </a:schemeClr>
                </a:solidFill>
                <a:cs typeface="Arial"/>
              </a:rPr>
              <a:t>facilitated</a:t>
            </a:r>
            <a:r>
              <a:rPr sz="2800" spc="-75" dirty="0">
                <a:solidFill>
                  <a:schemeClr val="tx1">
                    <a:lumMod val="75000"/>
                    <a:lumOff val="25000"/>
                  </a:schemeClr>
                </a:solidFill>
                <a:cs typeface="Arial"/>
              </a:rPr>
              <a:t> </a:t>
            </a:r>
            <a:r>
              <a:rPr sz="2800" dirty="0">
                <a:solidFill>
                  <a:schemeClr val="tx1">
                    <a:lumMod val="75000"/>
                    <a:lumOff val="25000"/>
                  </a:schemeClr>
                </a:solidFill>
                <a:cs typeface="Arial"/>
              </a:rPr>
              <a:t>by</a:t>
            </a:r>
            <a:r>
              <a:rPr sz="2800" spc="-80" dirty="0">
                <a:solidFill>
                  <a:schemeClr val="tx1">
                    <a:lumMod val="75000"/>
                    <a:lumOff val="25000"/>
                  </a:schemeClr>
                </a:solidFill>
                <a:cs typeface="Arial"/>
              </a:rPr>
              <a:t> </a:t>
            </a:r>
            <a:r>
              <a:rPr sz="2800" b="1" dirty="0">
                <a:solidFill>
                  <a:schemeClr val="tx1">
                    <a:lumMod val="75000"/>
                    <a:lumOff val="25000"/>
                  </a:schemeClr>
                </a:solidFill>
                <a:cs typeface="Arial"/>
              </a:rPr>
              <a:t>interactive</a:t>
            </a:r>
            <a:r>
              <a:rPr sz="2800" b="1" spc="-75" dirty="0">
                <a:solidFill>
                  <a:schemeClr val="tx1">
                    <a:lumMod val="75000"/>
                    <a:lumOff val="25000"/>
                  </a:schemeClr>
                </a:solidFill>
                <a:cs typeface="Arial"/>
              </a:rPr>
              <a:t> </a:t>
            </a:r>
            <a:r>
              <a:rPr sz="2800" b="1" dirty="0">
                <a:solidFill>
                  <a:schemeClr val="tx1">
                    <a:lumMod val="75000"/>
                    <a:lumOff val="25000"/>
                  </a:schemeClr>
                </a:solidFill>
                <a:cs typeface="Arial"/>
              </a:rPr>
              <a:t>visual</a:t>
            </a:r>
            <a:r>
              <a:rPr sz="2800" b="1" spc="-85" dirty="0">
                <a:solidFill>
                  <a:schemeClr val="tx1">
                    <a:lumMod val="75000"/>
                    <a:lumOff val="25000"/>
                  </a:schemeClr>
                </a:solidFill>
                <a:cs typeface="Arial"/>
              </a:rPr>
              <a:t> </a:t>
            </a:r>
            <a:r>
              <a:rPr sz="2800" b="1" spc="-10" dirty="0">
                <a:solidFill>
                  <a:schemeClr val="tx1">
                    <a:lumMod val="75000"/>
                    <a:lumOff val="25000"/>
                  </a:schemeClr>
                </a:solidFill>
                <a:cs typeface="Arial"/>
              </a:rPr>
              <a:t>interfaces</a:t>
            </a:r>
            <a:r>
              <a:rPr sz="2800" spc="-10" dirty="0">
                <a:solidFill>
                  <a:schemeClr val="tx1">
                    <a:lumMod val="75000"/>
                    <a:lumOff val="25000"/>
                  </a:schemeClr>
                </a:solidFill>
                <a:cs typeface="Arial"/>
              </a:rPr>
              <a:t>”</a:t>
            </a:r>
            <a:r>
              <a:rPr spc="-15" baseline="23148" dirty="0">
                <a:solidFill>
                  <a:schemeClr val="tx1">
                    <a:lumMod val="75000"/>
                    <a:lumOff val="25000"/>
                  </a:schemeClr>
                </a:solidFill>
                <a:cs typeface="Arial"/>
              </a:rPr>
              <a:t>1</a:t>
            </a:r>
            <a:endParaRPr baseline="23148">
              <a:solidFill>
                <a:schemeClr val="tx1">
                  <a:lumMod val="75000"/>
                  <a:lumOff val="25000"/>
                </a:schemeClr>
              </a:solidFill>
              <a:cs typeface="Arial"/>
            </a:endParaRPr>
          </a:p>
          <a:p>
            <a:pPr marL="1092200" marR="828040">
              <a:spcBef>
                <a:spcPts val="2039"/>
              </a:spcBef>
            </a:pPr>
            <a:r>
              <a:rPr sz="1050" b="1" baseline="23809" dirty="0">
                <a:solidFill>
                  <a:schemeClr val="tx1">
                    <a:lumMod val="75000"/>
                    <a:lumOff val="25000"/>
                  </a:schemeClr>
                </a:solidFill>
                <a:cs typeface="Arial"/>
              </a:rPr>
              <a:t>1</a:t>
            </a:r>
            <a:r>
              <a:rPr sz="1000" b="1" dirty="0">
                <a:solidFill>
                  <a:schemeClr val="tx1">
                    <a:lumMod val="75000"/>
                    <a:lumOff val="25000"/>
                  </a:schemeClr>
                </a:solidFill>
                <a:cs typeface="Arial"/>
              </a:rPr>
              <a:t>Thomas,</a:t>
            </a:r>
            <a:r>
              <a:rPr sz="1000" b="1" spc="-35" dirty="0">
                <a:solidFill>
                  <a:schemeClr val="tx1">
                    <a:lumMod val="75000"/>
                    <a:lumOff val="25000"/>
                  </a:schemeClr>
                </a:solidFill>
                <a:cs typeface="Arial"/>
              </a:rPr>
              <a:t> </a:t>
            </a:r>
            <a:r>
              <a:rPr sz="1000" b="1" dirty="0">
                <a:solidFill>
                  <a:schemeClr val="tx1">
                    <a:lumMod val="75000"/>
                    <a:lumOff val="25000"/>
                  </a:schemeClr>
                </a:solidFill>
                <a:cs typeface="Arial"/>
              </a:rPr>
              <a:t>James</a:t>
            </a:r>
            <a:r>
              <a:rPr sz="1000" b="1" spc="-30" dirty="0">
                <a:solidFill>
                  <a:schemeClr val="tx1">
                    <a:lumMod val="75000"/>
                    <a:lumOff val="25000"/>
                  </a:schemeClr>
                </a:solidFill>
                <a:cs typeface="Arial"/>
              </a:rPr>
              <a:t> </a:t>
            </a:r>
            <a:r>
              <a:rPr sz="1000" b="1" dirty="0">
                <a:solidFill>
                  <a:schemeClr val="tx1">
                    <a:lumMod val="75000"/>
                    <a:lumOff val="25000"/>
                  </a:schemeClr>
                </a:solidFill>
                <a:cs typeface="Arial"/>
              </a:rPr>
              <a:t>J.,</a:t>
            </a:r>
            <a:r>
              <a:rPr sz="1000" b="1" spc="-30" dirty="0">
                <a:solidFill>
                  <a:schemeClr val="tx1">
                    <a:lumMod val="75000"/>
                    <a:lumOff val="25000"/>
                  </a:schemeClr>
                </a:solidFill>
                <a:cs typeface="Arial"/>
              </a:rPr>
              <a:t> </a:t>
            </a:r>
            <a:r>
              <a:rPr sz="1000" b="1" dirty="0">
                <a:solidFill>
                  <a:schemeClr val="tx1">
                    <a:lumMod val="75000"/>
                    <a:lumOff val="25000"/>
                  </a:schemeClr>
                </a:solidFill>
                <a:cs typeface="Arial"/>
              </a:rPr>
              <a:t>and</a:t>
            </a:r>
            <a:r>
              <a:rPr sz="1000" b="1" spc="-25" dirty="0">
                <a:solidFill>
                  <a:schemeClr val="tx1">
                    <a:lumMod val="75000"/>
                    <a:lumOff val="25000"/>
                  </a:schemeClr>
                </a:solidFill>
                <a:cs typeface="Arial"/>
              </a:rPr>
              <a:t> </a:t>
            </a:r>
            <a:r>
              <a:rPr sz="1000" b="1" dirty="0">
                <a:solidFill>
                  <a:schemeClr val="tx1">
                    <a:lumMod val="75000"/>
                    <a:lumOff val="25000"/>
                  </a:schemeClr>
                </a:solidFill>
                <a:cs typeface="Arial"/>
              </a:rPr>
              <a:t>Kristin</a:t>
            </a:r>
            <a:r>
              <a:rPr sz="1000" b="1" spc="-25" dirty="0">
                <a:solidFill>
                  <a:schemeClr val="tx1">
                    <a:lumMod val="75000"/>
                    <a:lumOff val="25000"/>
                  </a:schemeClr>
                </a:solidFill>
                <a:cs typeface="Arial"/>
              </a:rPr>
              <a:t> </a:t>
            </a:r>
            <a:r>
              <a:rPr sz="1000" b="1" dirty="0">
                <a:solidFill>
                  <a:schemeClr val="tx1">
                    <a:lumMod val="75000"/>
                    <a:lumOff val="25000"/>
                  </a:schemeClr>
                </a:solidFill>
                <a:cs typeface="Arial"/>
              </a:rPr>
              <a:t>A.</a:t>
            </a:r>
            <a:r>
              <a:rPr sz="1000" b="1" spc="-30" dirty="0">
                <a:solidFill>
                  <a:schemeClr val="tx1">
                    <a:lumMod val="75000"/>
                    <a:lumOff val="25000"/>
                  </a:schemeClr>
                </a:solidFill>
                <a:cs typeface="Arial"/>
              </a:rPr>
              <a:t> </a:t>
            </a:r>
            <a:r>
              <a:rPr sz="1000" b="1" dirty="0">
                <a:solidFill>
                  <a:schemeClr val="tx1">
                    <a:lumMod val="75000"/>
                    <a:lumOff val="25000"/>
                  </a:schemeClr>
                </a:solidFill>
                <a:cs typeface="Arial"/>
              </a:rPr>
              <a:t>Cook,</a:t>
            </a:r>
            <a:r>
              <a:rPr sz="1000" b="1" spc="-30" dirty="0">
                <a:solidFill>
                  <a:schemeClr val="tx1">
                    <a:lumMod val="75000"/>
                    <a:lumOff val="25000"/>
                  </a:schemeClr>
                </a:solidFill>
                <a:cs typeface="Arial"/>
              </a:rPr>
              <a:t> </a:t>
            </a:r>
            <a:r>
              <a:rPr sz="1000" b="1" dirty="0">
                <a:solidFill>
                  <a:schemeClr val="tx1">
                    <a:lumMod val="75000"/>
                    <a:lumOff val="25000"/>
                  </a:schemeClr>
                </a:solidFill>
                <a:cs typeface="Arial"/>
              </a:rPr>
              <a:t>eds.</a:t>
            </a:r>
            <a:r>
              <a:rPr sz="1000" b="1" spc="-15" dirty="0">
                <a:solidFill>
                  <a:schemeClr val="tx1">
                    <a:lumMod val="75000"/>
                    <a:lumOff val="25000"/>
                  </a:schemeClr>
                </a:solidFill>
                <a:cs typeface="Arial"/>
              </a:rPr>
              <a:t> </a:t>
            </a:r>
            <a:r>
              <a:rPr sz="1000" b="1" i="1" dirty="0">
                <a:solidFill>
                  <a:schemeClr val="tx1">
                    <a:lumMod val="75000"/>
                    <a:lumOff val="25000"/>
                  </a:schemeClr>
                </a:solidFill>
                <a:cs typeface="Arial"/>
              </a:rPr>
              <a:t>Illuminating</a:t>
            </a:r>
            <a:r>
              <a:rPr sz="1000" b="1" i="1" spc="-30" dirty="0">
                <a:solidFill>
                  <a:schemeClr val="tx1">
                    <a:lumMod val="75000"/>
                    <a:lumOff val="25000"/>
                  </a:schemeClr>
                </a:solidFill>
                <a:cs typeface="Arial"/>
              </a:rPr>
              <a:t> </a:t>
            </a:r>
            <a:r>
              <a:rPr sz="1000" b="1" i="1" dirty="0">
                <a:solidFill>
                  <a:schemeClr val="tx1">
                    <a:lumMod val="75000"/>
                    <a:lumOff val="25000"/>
                  </a:schemeClr>
                </a:solidFill>
                <a:cs typeface="Arial"/>
              </a:rPr>
              <a:t>the</a:t>
            </a:r>
            <a:r>
              <a:rPr sz="1000" b="1" i="1" spc="-30" dirty="0">
                <a:solidFill>
                  <a:schemeClr val="tx1">
                    <a:lumMod val="75000"/>
                    <a:lumOff val="25000"/>
                  </a:schemeClr>
                </a:solidFill>
                <a:cs typeface="Arial"/>
              </a:rPr>
              <a:t> </a:t>
            </a:r>
            <a:r>
              <a:rPr sz="1000" b="1" i="1" dirty="0">
                <a:solidFill>
                  <a:schemeClr val="tx1">
                    <a:lumMod val="75000"/>
                    <a:lumOff val="25000"/>
                  </a:schemeClr>
                </a:solidFill>
                <a:cs typeface="Arial"/>
              </a:rPr>
              <a:t>path:</a:t>
            </a:r>
            <a:r>
              <a:rPr sz="1000" b="1" i="1" spc="-20" dirty="0">
                <a:solidFill>
                  <a:schemeClr val="tx1">
                    <a:lumMod val="75000"/>
                    <a:lumOff val="25000"/>
                  </a:schemeClr>
                </a:solidFill>
                <a:cs typeface="Arial"/>
              </a:rPr>
              <a:t> </a:t>
            </a:r>
            <a:r>
              <a:rPr sz="1000" b="1" i="1" dirty="0">
                <a:solidFill>
                  <a:schemeClr val="tx1">
                    <a:lumMod val="75000"/>
                    <a:lumOff val="25000"/>
                  </a:schemeClr>
                </a:solidFill>
                <a:cs typeface="Arial"/>
              </a:rPr>
              <a:t>The</a:t>
            </a:r>
            <a:r>
              <a:rPr sz="1000" b="1" i="1" spc="-30" dirty="0">
                <a:solidFill>
                  <a:schemeClr val="tx1">
                    <a:lumMod val="75000"/>
                    <a:lumOff val="25000"/>
                  </a:schemeClr>
                </a:solidFill>
                <a:cs typeface="Arial"/>
              </a:rPr>
              <a:t> </a:t>
            </a:r>
            <a:r>
              <a:rPr sz="1000" b="1" i="1" dirty="0">
                <a:solidFill>
                  <a:schemeClr val="tx1">
                    <a:lumMod val="75000"/>
                    <a:lumOff val="25000"/>
                  </a:schemeClr>
                </a:solidFill>
                <a:cs typeface="Arial"/>
              </a:rPr>
              <a:t>research</a:t>
            </a:r>
            <a:r>
              <a:rPr sz="1000" b="1" i="1" spc="-25" dirty="0">
                <a:solidFill>
                  <a:schemeClr val="tx1">
                    <a:lumMod val="75000"/>
                    <a:lumOff val="25000"/>
                  </a:schemeClr>
                </a:solidFill>
                <a:cs typeface="Arial"/>
              </a:rPr>
              <a:t> and </a:t>
            </a:r>
            <a:r>
              <a:rPr sz="1000" b="1" i="1" dirty="0">
                <a:solidFill>
                  <a:schemeClr val="tx1">
                    <a:lumMod val="75000"/>
                    <a:lumOff val="25000"/>
                  </a:schemeClr>
                </a:solidFill>
                <a:cs typeface="Arial"/>
              </a:rPr>
              <a:t>development</a:t>
            </a:r>
            <a:r>
              <a:rPr sz="1000" b="1" i="1" spc="-25" dirty="0">
                <a:solidFill>
                  <a:schemeClr val="tx1">
                    <a:lumMod val="75000"/>
                    <a:lumOff val="25000"/>
                  </a:schemeClr>
                </a:solidFill>
                <a:cs typeface="Arial"/>
              </a:rPr>
              <a:t> </a:t>
            </a:r>
            <a:r>
              <a:rPr sz="1000" b="1" i="1" dirty="0">
                <a:solidFill>
                  <a:schemeClr val="tx1">
                    <a:lumMod val="75000"/>
                    <a:lumOff val="25000"/>
                  </a:schemeClr>
                </a:solidFill>
                <a:cs typeface="Arial"/>
              </a:rPr>
              <a:t>agenda</a:t>
            </a:r>
            <a:r>
              <a:rPr sz="1000" b="1" i="1" spc="-35" dirty="0">
                <a:solidFill>
                  <a:schemeClr val="tx1">
                    <a:lumMod val="75000"/>
                    <a:lumOff val="25000"/>
                  </a:schemeClr>
                </a:solidFill>
                <a:cs typeface="Arial"/>
              </a:rPr>
              <a:t> </a:t>
            </a:r>
            <a:r>
              <a:rPr sz="1000" b="1" i="1" dirty="0">
                <a:solidFill>
                  <a:schemeClr val="tx1">
                    <a:lumMod val="75000"/>
                    <a:lumOff val="25000"/>
                  </a:schemeClr>
                </a:solidFill>
                <a:cs typeface="Arial"/>
              </a:rPr>
              <a:t>for</a:t>
            </a:r>
            <a:r>
              <a:rPr sz="1000" b="1" i="1" spc="-30" dirty="0">
                <a:solidFill>
                  <a:schemeClr val="tx1">
                    <a:lumMod val="75000"/>
                    <a:lumOff val="25000"/>
                  </a:schemeClr>
                </a:solidFill>
                <a:cs typeface="Arial"/>
              </a:rPr>
              <a:t> </a:t>
            </a:r>
            <a:r>
              <a:rPr sz="1000" b="1" i="1" dirty="0">
                <a:solidFill>
                  <a:schemeClr val="tx1">
                    <a:lumMod val="75000"/>
                    <a:lumOff val="25000"/>
                  </a:schemeClr>
                </a:solidFill>
                <a:cs typeface="Arial"/>
              </a:rPr>
              <a:t>visual</a:t>
            </a:r>
            <a:r>
              <a:rPr sz="1000" b="1" i="1" spc="-35" dirty="0">
                <a:solidFill>
                  <a:schemeClr val="tx1">
                    <a:lumMod val="75000"/>
                    <a:lumOff val="25000"/>
                  </a:schemeClr>
                </a:solidFill>
                <a:cs typeface="Arial"/>
              </a:rPr>
              <a:t> </a:t>
            </a:r>
            <a:r>
              <a:rPr sz="1000" b="1" i="1" dirty="0">
                <a:solidFill>
                  <a:schemeClr val="tx1">
                    <a:lumMod val="75000"/>
                    <a:lumOff val="25000"/>
                  </a:schemeClr>
                </a:solidFill>
                <a:cs typeface="Arial"/>
              </a:rPr>
              <a:t>analytics</a:t>
            </a:r>
            <a:r>
              <a:rPr sz="1000" b="1" dirty="0">
                <a:solidFill>
                  <a:schemeClr val="tx1">
                    <a:lumMod val="75000"/>
                    <a:lumOff val="25000"/>
                  </a:schemeClr>
                </a:solidFill>
                <a:cs typeface="Arial"/>
              </a:rPr>
              <a:t>.</a:t>
            </a:r>
            <a:r>
              <a:rPr sz="1000" b="1" spc="-30" dirty="0">
                <a:solidFill>
                  <a:schemeClr val="tx1">
                    <a:lumMod val="75000"/>
                    <a:lumOff val="25000"/>
                  </a:schemeClr>
                </a:solidFill>
                <a:cs typeface="Arial"/>
              </a:rPr>
              <a:t> </a:t>
            </a:r>
            <a:r>
              <a:rPr sz="1000" b="1" dirty="0">
                <a:solidFill>
                  <a:schemeClr val="tx1">
                    <a:lumMod val="75000"/>
                    <a:lumOff val="25000"/>
                  </a:schemeClr>
                </a:solidFill>
                <a:cs typeface="Arial"/>
              </a:rPr>
              <a:t>IEEE</a:t>
            </a:r>
            <a:r>
              <a:rPr sz="1000" b="1" spc="-35" dirty="0">
                <a:solidFill>
                  <a:schemeClr val="tx1">
                    <a:lumMod val="75000"/>
                    <a:lumOff val="25000"/>
                  </a:schemeClr>
                </a:solidFill>
                <a:cs typeface="Arial"/>
              </a:rPr>
              <a:t> </a:t>
            </a:r>
            <a:r>
              <a:rPr sz="1000" b="1" dirty="0">
                <a:solidFill>
                  <a:schemeClr val="tx1">
                    <a:lumMod val="75000"/>
                    <a:lumOff val="25000"/>
                  </a:schemeClr>
                </a:solidFill>
                <a:cs typeface="Arial"/>
              </a:rPr>
              <a:t>Computer</a:t>
            </a:r>
            <a:r>
              <a:rPr sz="1000" b="1" spc="-30" dirty="0">
                <a:solidFill>
                  <a:schemeClr val="tx1">
                    <a:lumMod val="75000"/>
                    <a:lumOff val="25000"/>
                  </a:schemeClr>
                </a:solidFill>
                <a:cs typeface="Arial"/>
              </a:rPr>
              <a:t> </a:t>
            </a:r>
            <a:r>
              <a:rPr sz="1000" b="1" dirty="0">
                <a:solidFill>
                  <a:schemeClr val="tx1">
                    <a:lumMod val="75000"/>
                    <a:lumOff val="25000"/>
                  </a:schemeClr>
                </a:solidFill>
                <a:cs typeface="Arial"/>
              </a:rPr>
              <a:t>Society</a:t>
            </a:r>
            <a:r>
              <a:rPr sz="1000" b="1" spc="-35" dirty="0">
                <a:solidFill>
                  <a:schemeClr val="tx1">
                    <a:lumMod val="75000"/>
                    <a:lumOff val="25000"/>
                  </a:schemeClr>
                </a:solidFill>
                <a:cs typeface="Arial"/>
              </a:rPr>
              <a:t> </a:t>
            </a:r>
            <a:r>
              <a:rPr sz="1000" b="1" dirty="0">
                <a:solidFill>
                  <a:schemeClr val="tx1">
                    <a:lumMod val="75000"/>
                    <a:lumOff val="25000"/>
                  </a:schemeClr>
                </a:solidFill>
                <a:cs typeface="Arial"/>
              </a:rPr>
              <a:t>Press,</a:t>
            </a:r>
            <a:r>
              <a:rPr sz="1000" b="1" spc="-30" dirty="0">
                <a:solidFill>
                  <a:schemeClr val="tx1">
                    <a:lumMod val="75000"/>
                    <a:lumOff val="25000"/>
                  </a:schemeClr>
                </a:solidFill>
                <a:cs typeface="Arial"/>
              </a:rPr>
              <a:t> </a:t>
            </a:r>
            <a:r>
              <a:rPr sz="1000" b="1" spc="-10" dirty="0">
                <a:solidFill>
                  <a:schemeClr val="tx1">
                    <a:lumMod val="75000"/>
                    <a:lumOff val="25000"/>
                  </a:schemeClr>
                </a:solidFill>
                <a:cs typeface="Arial"/>
              </a:rPr>
              <a:t>2005.</a:t>
            </a:r>
            <a:endParaRPr sz="1000">
              <a:solidFill>
                <a:schemeClr val="tx1">
                  <a:lumMod val="75000"/>
                  <a:lumOff val="25000"/>
                </a:schemeClr>
              </a:solidFill>
              <a:cs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1219" y="3173289"/>
            <a:ext cx="1576070" cy="511422"/>
          </a:xfrm>
          <a:prstGeom prst="rect">
            <a:avLst/>
          </a:prstGeom>
        </p:spPr>
        <p:txBody>
          <a:bodyPr vert="horz" lIns="91440" tIns="45720" rIns="91440" bIns="45720" rtlCol="0" anchor="ctr">
            <a:normAutofit fontScale="90000"/>
          </a:bodyPr>
          <a:lstStyle/>
          <a:p>
            <a:r>
              <a:rPr dirty="0"/>
              <a:t>Big idea</a:t>
            </a:r>
          </a:p>
        </p:txBody>
      </p:sp>
      <p:sp>
        <p:nvSpPr>
          <p:cNvPr id="3" name="object 3"/>
          <p:cNvSpPr txBox="1"/>
          <p:nvPr/>
        </p:nvSpPr>
        <p:spPr>
          <a:xfrm>
            <a:off x="3545296" y="841541"/>
            <a:ext cx="7618730" cy="391160"/>
          </a:xfrm>
          <a:prstGeom prst="rect">
            <a:avLst/>
          </a:prstGeom>
        </p:spPr>
        <p:txBody>
          <a:bodyPr vert="horz" wrap="square" lIns="0" tIns="12700" rIns="0" bIns="0" rtlCol="0">
            <a:spAutoFit/>
          </a:bodyPr>
          <a:lstStyle/>
          <a:p>
            <a:pPr marL="12700">
              <a:spcBef>
                <a:spcPts val="100"/>
              </a:spcBef>
            </a:pPr>
            <a:r>
              <a:rPr sz="2400" dirty="0">
                <a:solidFill>
                  <a:schemeClr val="tx1">
                    <a:lumMod val="75000"/>
                    <a:lumOff val="25000"/>
                  </a:schemeClr>
                </a:solidFill>
                <a:cs typeface="Arial"/>
              </a:rPr>
              <a:t>Humans</a:t>
            </a:r>
            <a:r>
              <a:rPr sz="2400" spc="-85" dirty="0">
                <a:solidFill>
                  <a:schemeClr val="tx1">
                    <a:lumMod val="75000"/>
                    <a:lumOff val="25000"/>
                  </a:schemeClr>
                </a:solidFill>
                <a:cs typeface="Arial"/>
              </a:rPr>
              <a:t> </a:t>
            </a:r>
            <a:r>
              <a:rPr sz="2400" dirty="0">
                <a:solidFill>
                  <a:schemeClr val="tx1">
                    <a:lumMod val="75000"/>
                    <a:lumOff val="25000"/>
                  </a:schemeClr>
                </a:solidFill>
                <a:cs typeface="Arial"/>
              </a:rPr>
              <a:t>and</a:t>
            </a:r>
            <a:r>
              <a:rPr sz="2400" spc="-85" dirty="0">
                <a:solidFill>
                  <a:schemeClr val="tx1">
                    <a:lumMod val="75000"/>
                    <a:lumOff val="25000"/>
                  </a:schemeClr>
                </a:solidFill>
                <a:cs typeface="Arial"/>
              </a:rPr>
              <a:t> </a:t>
            </a:r>
            <a:r>
              <a:rPr sz="2400" dirty="0">
                <a:solidFill>
                  <a:schemeClr val="tx1">
                    <a:lumMod val="75000"/>
                    <a:lumOff val="25000"/>
                  </a:schemeClr>
                </a:solidFill>
                <a:cs typeface="Arial"/>
              </a:rPr>
              <a:t>machines</a:t>
            </a:r>
            <a:r>
              <a:rPr sz="2400" spc="-80" dirty="0">
                <a:solidFill>
                  <a:schemeClr val="tx1">
                    <a:lumMod val="75000"/>
                    <a:lumOff val="25000"/>
                  </a:schemeClr>
                </a:solidFill>
                <a:cs typeface="Arial"/>
              </a:rPr>
              <a:t> </a:t>
            </a:r>
            <a:r>
              <a:rPr sz="2400" dirty="0">
                <a:solidFill>
                  <a:schemeClr val="tx1">
                    <a:lumMod val="75000"/>
                    <a:lumOff val="25000"/>
                  </a:schemeClr>
                </a:solidFill>
                <a:cs typeface="Arial"/>
              </a:rPr>
              <a:t>have</a:t>
            </a:r>
            <a:r>
              <a:rPr sz="2400" spc="-85" dirty="0">
                <a:solidFill>
                  <a:schemeClr val="tx1">
                    <a:lumMod val="75000"/>
                    <a:lumOff val="25000"/>
                  </a:schemeClr>
                </a:solidFill>
                <a:cs typeface="Arial"/>
              </a:rPr>
              <a:t> </a:t>
            </a:r>
            <a:r>
              <a:rPr sz="2400" b="1" dirty="0">
                <a:solidFill>
                  <a:schemeClr val="tx1">
                    <a:lumMod val="75000"/>
                    <a:lumOff val="25000"/>
                  </a:schemeClr>
                </a:solidFill>
                <a:cs typeface="Arial"/>
              </a:rPr>
              <a:t>complimentary</a:t>
            </a:r>
            <a:r>
              <a:rPr sz="2400" b="1" spc="-80" dirty="0">
                <a:solidFill>
                  <a:schemeClr val="tx1">
                    <a:lumMod val="75000"/>
                    <a:lumOff val="25000"/>
                  </a:schemeClr>
                </a:solidFill>
                <a:cs typeface="Arial"/>
              </a:rPr>
              <a:t> </a:t>
            </a:r>
            <a:r>
              <a:rPr sz="2400" b="1" spc="-10" dirty="0">
                <a:solidFill>
                  <a:schemeClr val="tx1">
                    <a:lumMod val="75000"/>
                    <a:lumOff val="25000"/>
                  </a:schemeClr>
                </a:solidFill>
                <a:cs typeface="Arial"/>
              </a:rPr>
              <a:t>strengths</a:t>
            </a:r>
            <a:endParaRPr sz="2400">
              <a:solidFill>
                <a:schemeClr val="tx1">
                  <a:lumMod val="75000"/>
                  <a:lumOff val="25000"/>
                </a:schemeClr>
              </a:solidFill>
              <a:cs typeface="Arial"/>
            </a:endParaRPr>
          </a:p>
        </p:txBody>
      </p:sp>
      <p:grpSp>
        <p:nvGrpSpPr>
          <p:cNvPr id="4" name="object 4"/>
          <p:cNvGrpSpPr/>
          <p:nvPr/>
        </p:nvGrpSpPr>
        <p:grpSpPr>
          <a:xfrm>
            <a:off x="4352889" y="1658913"/>
            <a:ext cx="6202680" cy="4114800"/>
            <a:chOff x="1569719" y="2438400"/>
            <a:chExt cx="6202680" cy="4114800"/>
          </a:xfrm>
        </p:grpSpPr>
        <p:pic>
          <p:nvPicPr>
            <p:cNvPr id="5" name="object 5"/>
            <p:cNvPicPr/>
            <p:nvPr/>
          </p:nvPicPr>
          <p:blipFill>
            <a:blip r:embed="rId2" cstate="print"/>
            <a:stretch>
              <a:fillRect/>
            </a:stretch>
          </p:blipFill>
          <p:spPr>
            <a:xfrm>
              <a:off x="1904999" y="2514600"/>
              <a:ext cx="5064718" cy="3733798"/>
            </a:xfrm>
            <a:prstGeom prst="rect">
              <a:avLst/>
            </a:prstGeom>
          </p:spPr>
        </p:pic>
        <p:sp>
          <p:nvSpPr>
            <p:cNvPr id="6" name="object 6"/>
            <p:cNvSpPr/>
            <p:nvPr/>
          </p:nvSpPr>
          <p:spPr>
            <a:xfrm>
              <a:off x="1600199" y="2438400"/>
              <a:ext cx="6172200" cy="4114800"/>
            </a:xfrm>
            <a:custGeom>
              <a:avLst/>
              <a:gdLst/>
              <a:ahLst/>
              <a:cxnLst/>
              <a:rect l="l" t="t" r="r" b="b"/>
              <a:pathLst>
                <a:path w="6172200" h="4114800">
                  <a:moveTo>
                    <a:pt x="6172200" y="0"/>
                  </a:moveTo>
                  <a:lnTo>
                    <a:pt x="0" y="0"/>
                  </a:lnTo>
                  <a:lnTo>
                    <a:pt x="0" y="4114799"/>
                  </a:lnTo>
                  <a:lnTo>
                    <a:pt x="6172200" y="4114799"/>
                  </a:lnTo>
                  <a:lnTo>
                    <a:pt x="6172200" y="0"/>
                  </a:lnTo>
                  <a:close/>
                </a:path>
              </a:pathLst>
            </a:custGeom>
            <a:solidFill>
              <a:srgbClr val="FFFFFF">
                <a:alpha val="70199"/>
              </a:srgbClr>
            </a:solidFill>
          </p:spPr>
          <p:txBody>
            <a:bodyPr wrap="square" lIns="0" tIns="0" rIns="0" bIns="0" rtlCol="0"/>
            <a:lstStyle/>
            <a:p>
              <a:endParaRPr>
                <a:solidFill>
                  <a:schemeClr val="tx1">
                    <a:lumMod val="75000"/>
                    <a:lumOff val="25000"/>
                  </a:schemeClr>
                </a:solidFill>
              </a:endParaRPr>
            </a:p>
          </p:txBody>
        </p:sp>
        <p:pic>
          <p:nvPicPr>
            <p:cNvPr id="7" name="object 7"/>
            <p:cNvPicPr/>
            <p:nvPr/>
          </p:nvPicPr>
          <p:blipFill>
            <a:blip r:embed="rId3" cstate="print"/>
            <a:stretch>
              <a:fillRect/>
            </a:stretch>
          </p:blipFill>
          <p:spPr>
            <a:xfrm>
              <a:off x="1569719" y="4614671"/>
              <a:ext cx="2249424" cy="1911095"/>
            </a:xfrm>
            <a:prstGeom prst="rect">
              <a:avLst/>
            </a:prstGeom>
          </p:spPr>
        </p:pic>
        <p:pic>
          <p:nvPicPr>
            <p:cNvPr id="8" name="object 8"/>
            <p:cNvPicPr/>
            <p:nvPr/>
          </p:nvPicPr>
          <p:blipFill>
            <a:blip r:embed="rId4" cstate="print"/>
            <a:stretch>
              <a:fillRect/>
            </a:stretch>
          </p:blipFill>
          <p:spPr>
            <a:xfrm>
              <a:off x="1904969" y="4845049"/>
              <a:ext cx="1682779" cy="1403281"/>
            </a:xfrm>
            <a:prstGeom prst="rect">
              <a:avLst/>
            </a:prstGeom>
          </p:spPr>
        </p:pic>
      </p:grpSp>
      <p:sp>
        <p:nvSpPr>
          <p:cNvPr id="9" name="object 9"/>
          <p:cNvSpPr txBox="1"/>
          <p:nvPr/>
        </p:nvSpPr>
        <p:spPr>
          <a:xfrm>
            <a:off x="4432536" y="5501933"/>
            <a:ext cx="2183765" cy="299720"/>
          </a:xfrm>
          <a:prstGeom prst="rect">
            <a:avLst/>
          </a:prstGeom>
        </p:spPr>
        <p:txBody>
          <a:bodyPr vert="horz" wrap="square" lIns="0" tIns="12700" rIns="0" bIns="0" rtlCol="0">
            <a:spAutoFit/>
          </a:bodyPr>
          <a:lstStyle/>
          <a:p>
            <a:pPr marL="12700">
              <a:spcBef>
                <a:spcPts val="100"/>
              </a:spcBef>
            </a:pPr>
            <a:r>
              <a:rPr dirty="0">
                <a:solidFill>
                  <a:schemeClr val="tx1">
                    <a:lumMod val="75000"/>
                    <a:lumOff val="25000"/>
                  </a:schemeClr>
                </a:solidFill>
                <a:cs typeface="Arial"/>
              </a:rPr>
              <a:t>Computational</a:t>
            </a:r>
            <a:r>
              <a:rPr spc="-40" dirty="0">
                <a:solidFill>
                  <a:schemeClr val="tx1">
                    <a:lumMod val="75000"/>
                    <a:lumOff val="25000"/>
                  </a:schemeClr>
                </a:solidFill>
                <a:cs typeface="Arial"/>
              </a:rPr>
              <a:t> </a:t>
            </a:r>
            <a:r>
              <a:rPr spc="-10" dirty="0">
                <a:solidFill>
                  <a:schemeClr val="tx1">
                    <a:lumMod val="75000"/>
                    <a:lumOff val="25000"/>
                  </a:schemeClr>
                </a:solidFill>
                <a:cs typeface="Arial"/>
              </a:rPr>
              <a:t>power</a:t>
            </a:r>
            <a:endParaRPr>
              <a:solidFill>
                <a:schemeClr val="tx1">
                  <a:lumMod val="75000"/>
                  <a:lumOff val="25000"/>
                </a:schemeClr>
              </a:solidFill>
              <a:cs typeface="Arial"/>
            </a:endParaRPr>
          </a:p>
        </p:txBody>
      </p:sp>
      <p:grpSp>
        <p:nvGrpSpPr>
          <p:cNvPr id="10" name="object 10"/>
          <p:cNvGrpSpPr/>
          <p:nvPr/>
        </p:nvGrpSpPr>
        <p:grpSpPr>
          <a:xfrm>
            <a:off x="7906858" y="1643673"/>
            <a:ext cx="1963420" cy="2133600"/>
            <a:chOff x="5123688" y="2423160"/>
            <a:chExt cx="1963420" cy="2133600"/>
          </a:xfrm>
        </p:grpSpPr>
        <p:pic>
          <p:nvPicPr>
            <p:cNvPr id="11" name="object 11"/>
            <p:cNvPicPr/>
            <p:nvPr/>
          </p:nvPicPr>
          <p:blipFill>
            <a:blip r:embed="rId5" cstate="print"/>
            <a:stretch>
              <a:fillRect/>
            </a:stretch>
          </p:blipFill>
          <p:spPr>
            <a:xfrm>
              <a:off x="5123688" y="2423160"/>
              <a:ext cx="1962912" cy="2133600"/>
            </a:xfrm>
            <a:prstGeom prst="rect">
              <a:avLst/>
            </a:prstGeom>
          </p:spPr>
        </p:pic>
        <p:pic>
          <p:nvPicPr>
            <p:cNvPr id="12" name="object 12"/>
            <p:cNvPicPr/>
            <p:nvPr/>
          </p:nvPicPr>
          <p:blipFill>
            <a:blip r:embed="rId6" cstate="print"/>
            <a:stretch>
              <a:fillRect/>
            </a:stretch>
          </p:blipFill>
          <p:spPr>
            <a:xfrm>
              <a:off x="5355164" y="2654300"/>
              <a:ext cx="1502835" cy="1672167"/>
            </a:xfrm>
            <a:prstGeom prst="rect">
              <a:avLst/>
            </a:prstGeom>
          </p:spPr>
        </p:pic>
      </p:grpSp>
      <p:sp>
        <p:nvSpPr>
          <p:cNvPr id="13" name="object 13"/>
          <p:cNvSpPr txBox="1"/>
          <p:nvPr/>
        </p:nvSpPr>
        <p:spPr>
          <a:xfrm>
            <a:off x="9808270" y="2292389"/>
            <a:ext cx="1118235" cy="299720"/>
          </a:xfrm>
          <a:prstGeom prst="rect">
            <a:avLst/>
          </a:prstGeom>
        </p:spPr>
        <p:txBody>
          <a:bodyPr vert="horz" wrap="square" lIns="0" tIns="12700" rIns="0" bIns="0" rtlCol="0">
            <a:spAutoFit/>
          </a:bodyPr>
          <a:lstStyle/>
          <a:p>
            <a:pPr marL="12700">
              <a:spcBef>
                <a:spcPts val="100"/>
              </a:spcBef>
            </a:pPr>
            <a:r>
              <a:rPr spc="-10" dirty="0">
                <a:solidFill>
                  <a:schemeClr val="tx1">
                    <a:lumMod val="75000"/>
                    <a:lumOff val="25000"/>
                  </a:schemeClr>
                </a:solidFill>
                <a:cs typeface="Arial"/>
              </a:rPr>
              <a:t>Perception</a:t>
            </a:r>
            <a:endParaRPr>
              <a:solidFill>
                <a:schemeClr val="tx1">
                  <a:lumMod val="75000"/>
                  <a:lumOff val="25000"/>
                </a:schemeClr>
              </a:solidFill>
              <a:cs typeface="Arial"/>
            </a:endParaRPr>
          </a:p>
        </p:txBody>
      </p:sp>
      <p:sp>
        <p:nvSpPr>
          <p:cNvPr id="14" name="object 14"/>
          <p:cNvSpPr txBox="1"/>
          <p:nvPr/>
        </p:nvSpPr>
        <p:spPr>
          <a:xfrm>
            <a:off x="9986070" y="2560613"/>
            <a:ext cx="762635" cy="560153"/>
          </a:xfrm>
          <a:prstGeom prst="rect">
            <a:avLst/>
          </a:prstGeom>
        </p:spPr>
        <p:txBody>
          <a:bodyPr vert="horz" wrap="square" lIns="0" tIns="9525" rIns="0" bIns="0" rtlCol="0">
            <a:spAutoFit/>
          </a:bodyPr>
          <a:lstStyle/>
          <a:p>
            <a:pPr marL="12700" marR="5080" indent="146050">
              <a:lnSpc>
                <a:spcPct val="101099"/>
              </a:lnSpc>
              <a:spcBef>
                <a:spcPts val="75"/>
              </a:spcBef>
            </a:pPr>
            <a:r>
              <a:rPr spc="-25" dirty="0">
                <a:solidFill>
                  <a:schemeClr val="tx1">
                    <a:lumMod val="75000"/>
                    <a:lumOff val="25000"/>
                  </a:schemeClr>
                </a:solidFill>
                <a:cs typeface="Arial"/>
              </a:rPr>
              <a:t>and </a:t>
            </a:r>
            <a:r>
              <a:rPr spc="-10" dirty="0">
                <a:solidFill>
                  <a:schemeClr val="tx1">
                    <a:lumMod val="75000"/>
                    <a:lumOff val="25000"/>
                  </a:schemeClr>
                </a:solidFill>
                <a:cs typeface="Arial"/>
              </a:rPr>
              <a:t>context</a:t>
            </a:r>
            <a:endParaRPr>
              <a:solidFill>
                <a:schemeClr val="tx1">
                  <a:lumMod val="75000"/>
                  <a:lumOff val="25000"/>
                </a:schemeClr>
              </a:solidFill>
              <a:cs typeface="Arial"/>
            </a:endParaRPr>
          </a:p>
        </p:txBody>
      </p:sp>
      <p:grpSp>
        <p:nvGrpSpPr>
          <p:cNvPr id="15" name="object 15"/>
          <p:cNvGrpSpPr/>
          <p:nvPr/>
        </p:nvGrpSpPr>
        <p:grpSpPr>
          <a:xfrm>
            <a:off x="6078058" y="4301529"/>
            <a:ext cx="2682240" cy="1740535"/>
            <a:chOff x="3294888" y="5081015"/>
            <a:chExt cx="2682240" cy="1740535"/>
          </a:xfrm>
        </p:grpSpPr>
        <p:pic>
          <p:nvPicPr>
            <p:cNvPr id="16" name="object 16"/>
            <p:cNvPicPr/>
            <p:nvPr/>
          </p:nvPicPr>
          <p:blipFill>
            <a:blip r:embed="rId7" cstate="print"/>
            <a:stretch>
              <a:fillRect/>
            </a:stretch>
          </p:blipFill>
          <p:spPr>
            <a:xfrm>
              <a:off x="3294888" y="5081015"/>
              <a:ext cx="2682240" cy="1740408"/>
            </a:xfrm>
            <a:prstGeom prst="rect">
              <a:avLst/>
            </a:prstGeom>
          </p:spPr>
        </p:pic>
        <p:pic>
          <p:nvPicPr>
            <p:cNvPr id="17" name="object 17"/>
            <p:cNvPicPr/>
            <p:nvPr/>
          </p:nvPicPr>
          <p:blipFill>
            <a:blip r:embed="rId8" cstate="print"/>
            <a:stretch>
              <a:fillRect/>
            </a:stretch>
          </p:blipFill>
          <p:spPr>
            <a:xfrm>
              <a:off x="3524250" y="5310715"/>
              <a:ext cx="2222500" cy="937632"/>
            </a:xfrm>
            <a:prstGeom prst="rect">
              <a:avLst/>
            </a:prstGeom>
          </p:spPr>
        </p:pic>
      </p:grpSp>
      <p:sp>
        <p:nvSpPr>
          <p:cNvPr id="18" name="object 18"/>
          <p:cNvSpPr txBox="1"/>
          <p:nvPr/>
        </p:nvSpPr>
        <p:spPr>
          <a:xfrm>
            <a:off x="6525933" y="4447324"/>
            <a:ext cx="1092835" cy="299720"/>
          </a:xfrm>
          <a:prstGeom prst="rect">
            <a:avLst/>
          </a:prstGeom>
        </p:spPr>
        <p:txBody>
          <a:bodyPr vert="horz" wrap="square" lIns="0" tIns="12700" rIns="0" bIns="0" rtlCol="0">
            <a:spAutoFit/>
          </a:bodyPr>
          <a:lstStyle/>
          <a:p>
            <a:pPr marL="12700">
              <a:spcBef>
                <a:spcPts val="100"/>
              </a:spcBef>
            </a:pPr>
            <a:r>
              <a:rPr spc="-10" dirty="0">
                <a:solidFill>
                  <a:schemeClr val="tx1">
                    <a:lumMod val="75000"/>
                    <a:lumOff val="25000"/>
                  </a:schemeClr>
                </a:solidFill>
                <a:cs typeface="Arial"/>
              </a:rPr>
              <a:t>Interaction</a:t>
            </a:r>
            <a:endParaRPr>
              <a:solidFill>
                <a:schemeClr val="tx1">
                  <a:lumMod val="75000"/>
                  <a:lumOff val="25000"/>
                </a:schemeClr>
              </a:solidFill>
              <a:cs typeface="Arial"/>
            </a:endParaRPr>
          </a:p>
        </p:txBody>
      </p:sp>
      <p:grpSp>
        <p:nvGrpSpPr>
          <p:cNvPr id="19" name="object 19"/>
          <p:cNvGrpSpPr/>
          <p:nvPr/>
        </p:nvGrpSpPr>
        <p:grpSpPr>
          <a:xfrm>
            <a:off x="5791546" y="1643673"/>
            <a:ext cx="2694940" cy="2133600"/>
            <a:chOff x="3008376" y="2423160"/>
            <a:chExt cx="2694940" cy="2133600"/>
          </a:xfrm>
        </p:grpSpPr>
        <p:pic>
          <p:nvPicPr>
            <p:cNvPr id="20" name="object 20"/>
            <p:cNvPicPr/>
            <p:nvPr/>
          </p:nvPicPr>
          <p:blipFill>
            <a:blip r:embed="rId9" cstate="print"/>
            <a:stretch>
              <a:fillRect/>
            </a:stretch>
          </p:blipFill>
          <p:spPr>
            <a:xfrm>
              <a:off x="3008376" y="2423160"/>
              <a:ext cx="2694431" cy="2133600"/>
            </a:xfrm>
            <a:prstGeom prst="rect">
              <a:avLst/>
            </a:prstGeom>
          </p:spPr>
        </p:pic>
        <p:pic>
          <p:nvPicPr>
            <p:cNvPr id="21" name="object 21"/>
            <p:cNvPicPr/>
            <p:nvPr/>
          </p:nvPicPr>
          <p:blipFill>
            <a:blip r:embed="rId10" cstate="print"/>
            <a:stretch>
              <a:fillRect/>
            </a:stretch>
          </p:blipFill>
          <p:spPr>
            <a:xfrm>
              <a:off x="3238497" y="2654300"/>
              <a:ext cx="2233084" cy="1672167"/>
            </a:xfrm>
            <a:prstGeom prst="rect">
              <a:avLst/>
            </a:prstGeom>
          </p:spPr>
        </p:pic>
      </p:grpSp>
      <p:sp>
        <p:nvSpPr>
          <p:cNvPr id="22" name="object 22"/>
          <p:cNvSpPr txBox="1"/>
          <p:nvPr/>
        </p:nvSpPr>
        <p:spPr>
          <a:xfrm>
            <a:off x="6533418" y="2301533"/>
            <a:ext cx="1304290" cy="299720"/>
          </a:xfrm>
          <a:prstGeom prst="rect">
            <a:avLst/>
          </a:prstGeom>
        </p:spPr>
        <p:txBody>
          <a:bodyPr vert="horz" wrap="square" lIns="0" tIns="12700" rIns="0" bIns="0" rtlCol="0">
            <a:spAutoFit/>
          </a:bodyPr>
          <a:lstStyle/>
          <a:p>
            <a:pPr marL="12700">
              <a:spcBef>
                <a:spcPts val="100"/>
              </a:spcBef>
            </a:pPr>
            <a:r>
              <a:rPr spc="-10" dirty="0">
                <a:solidFill>
                  <a:schemeClr val="tx1">
                    <a:lumMod val="75000"/>
                    <a:lumOff val="25000"/>
                  </a:schemeClr>
                </a:solidFill>
                <a:cs typeface="Arial"/>
              </a:rPr>
              <a:t>Visualization</a:t>
            </a:r>
            <a:endParaRPr>
              <a:solidFill>
                <a:schemeClr val="tx1">
                  <a:lumMod val="75000"/>
                  <a:lumOff val="25000"/>
                </a:schemeClr>
              </a:solidFill>
              <a:cs typeface="Arial"/>
            </a:endParaRPr>
          </a:p>
        </p:txBody>
      </p:sp>
      <p:sp>
        <p:nvSpPr>
          <p:cNvPr id="23" name="object 23"/>
          <p:cNvSpPr txBox="1"/>
          <p:nvPr/>
        </p:nvSpPr>
        <p:spPr>
          <a:xfrm>
            <a:off x="10137211" y="5834165"/>
            <a:ext cx="1572895" cy="197490"/>
          </a:xfrm>
          <a:prstGeom prst="rect">
            <a:avLst/>
          </a:prstGeom>
        </p:spPr>
        <p:txBody>
          <a:bodyPr vert="horz" wrap="square" lIns="0" tIns="12700" rIns="0" bIns="0" rtlCol="0">
            <a:spAutoFit/>
          </a:bodyPr>
          <a:lstStyle/>
          <a:p>
            <a:pPr marL="12700">
              <a:spcBef>
                <a:spcPts val="100"/>
              </a:spcBef>
            </a:pPr>
            <a:r>
              <a:rPr sz="1200" dirty="0">
                <a:solidFill>
                  <a:schemeClr val="tx1">
                    <a:lumMod val="75000"/>
                    <a:lumOff val="25000"/>
                  </a:schemeClr>
                </a:solidFill>
                <a:cs typeface="Arial"/>
              </a:rPr>
              <a:t>Image</a:t>
            </a:r>
            <a:r>
              <a:rPr sz="1200" spc="-5" dirty="0">
                <a:solidFill>
                  <a:schemeClr val="tx1">
                    <a:lumMod val="75000"/>
                    <a:lumOff val="25000"/>
                  </a:schemeClr>
                </a:solidFill>
                <a:cs typeface="Arial"/>
              </a:rPr>
              <a:t> </a:t>
            </a:r>
            <a:r>
              <a:rPr sz="1200" spc="-10" dirty="0">
                <a:solidFill>
                  <a:schemeClr val="tx1">
                    <a:lumMod val="75000"/>
                    <a:lumOff val="25000"/>
                  </a:schemeClr>
                </a:solidFill>
                <a:cs typeface="Arial"/>
              </a:rPr>
              <a:t>credit:</a:t>
            </a:r>
            <a:r>
              <a:rPr sz="1200" spc="-60" dirty="0">
                <a:solidFill>
                  <a:schemeClr val="tx1">
                    <a:lumMod val="75000"/>
                    <a:lumOff val="25000"/>
                  </a:schemeClr>
                </a:solidFill>
                <a:cs typeface="Arial"/>
              </a:rPr>
              <a:t> </a:t>
            </a:r>
            <a:r>
              <a:rPr sz="1200" dirty="0">
                <a:solidFill>
                  <a:schemeClr val="tx1">
                    <a:lumMod val="75000"/>
                    <a:lumOff val="25000"/>
                  </a:schemeClr>
                </a:solidFill>
                <a:cs typeface="Arial"/>
              </a:rPr>
              <a:t>Ali</a:t>
            </a:r>
            <a:r>
              <a:rPr sz="1200" spc="-70" dirty="0">
                <a:solidFill>
                  <a:schemeClr val="tx1">
                    <a:lumMod val="75000"/>
                    <a:lumOff val="25000"/>
                  </a:schemeClr>
                </a:solidFill>
                <a:cs typeface="Arial"/>
              </a:rPr>
              <a:t> </a:t>
            </a:r>
            <a:r>
              <a:rPr sz="1200" spc="-10" dirty="0">
                <a:solidFill>
                  <a:schemeClr val="tx1">
                    <a:lumMod val="75000"/>
                    <a:lumOff val="25000"/>
                  </a:schemeClr>
                </a:solidFill>
                <a:cs typeface="Arial"/>
              </a:rPr>
              <a:t>Ansari</a:t>
            </a:r>
            <a:endParaRPr sz="1200">
              <a:solidFill>
                <a:schemeClr val="tx1">
                  <a:lumMod val="75000"/>
                  <a:lumOff val="25000"/>
                </a:schemeClr>
              </a:solidFill>
              <a:cs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7922" y="2667705"/>
            <a:ext cx="2947482" cy="1508618"/>
          </a:xfrm>
          <a:prstGeom prst="rect">
            <a:avLst/>
          </a:prstGeom>
        </p:spPr>
        <p:txBody>
          <a:bodyPr vert="horz" lIns="91440" tIns="45720" rIns="91440" bIns="45720" rtlCol="0" anchor="ctr">
            <a:normAutofit fontScale="90000"/>
          </a:bodyPr>
          <a:lstStyle/>
          <a:p>
            <a:r>
              <a:rPr dirty="0"/>
              <a:t>VA: Human + Machine Collaboration</a:t>
            </a:r>
          </a:p>
        </p:txBody>
      </p:sp>
      <p:sp>
        <p:nvSpPr>
          <p:cNvPr id="3" name="object 3"/>
          <p:cNvSpPr txBox="1"/>
          <p:nvPr/>
        </p:nvSpPr>
        <p:spPr>
          <a:xfrm>
            <a:off x="3588937" y="1462498"/>
            <a:ext cx="7937500" cy="3679190"/>
          </a:xfrm>
          <a:prstGeom prst="rect">
            <a:avLst/>
          </a:prstGeom>
        </p:spPr>
        <p:txBody>
          <a:bodyPr vert="horz" wrap="square" lIns="0" tIns="63500" rIns="0" bIns="0" rtlCol="0">
            <a:spAutoFit/>
          </a:bodyPr>
          <a:lstStyle/>
          <a:p>
            <a:pPr marL="193675" marR="546100" indent="-181610" algn="just">
              <a:lnSpc>
                <a:spcPts val="3000"/>
              </a:lnSpc>
              <a:spcBef>
                <a:spcPts val="500"/>
              </a:spcBef>
              <a:buClr>
                <a:srgbClr val="93A299"/>
              </a:buClr>
              <a:buSzPct val="85714"/>
              <a:buChar char="•"/>
              <a:tabLst>
                <a:tab pos="194945" algn="l"/>
              </a:tabLst>
            </a:pPr>
            <a:r>
              <a:rPr sz="2400" dirty="0">
                <a:solidFill>
                  <a:schemeClr val="tx1">
                    <a:lumMod val="75000"/>
                    <a:lumOff val="25000"/>
                  </a:schemeClr>
                </a:solidFill>
                <a:cs typeface="Arial"/>
              </a:rPr>
              <a:t>Make</a:t>
            </a:r>
            <a:r>
              <a:rPr sz="2400" spc="-45" dirty="0">
                <a:solidFill>
                  <a:schemeClr val="tx1">
                    <a:lumMod val="75000"/>
                    <a:lumOff val="25000"/>
                  </a:schemeClr>
                </a:solidFill>
                <a:cs typeface="Arial"/>
              </a:rPr>
              <a:t> </a:t>
            </a:r>
            <a:r>
              <a:rPr sz="2400" dirty="0">
                <a:solidFill>
                  <a:schemeClr val="tx1">
                    <a:lumMod val="75000"/>
                    <a:lumOff val="25000"/>
                  </a:schemeClr>
                </a:solidFill>
                <a:cs typeface="Arial"/>
              </a:rPr>
              <a:t>use</a:t>
            </a:r>
            <a:r>
              <a:rPr sz="2400" spc="-45" dirty="0">
                <a:solidFill>
                  <a:schemeClr val="tx1">
                    <a:lumMod val="75000"/>
                    <a:lumOff val="25000"/>
                  </a:schemeClr>
                </a:solidFill>
                <a:cs typeface="Arial"/>
              </a:rPr>
              <a:t> </a:t>
            </a:r>
            <a:r>
              <a:rPr sz="2400" dirty="0">
                <a:solidFill>
                  <a:schemeClr val="tx1">
                    <a:lumMod val="75000"/>
                    <a:lumOff val="25000"/>
                  </a:schemeClr>
                </a:solidFill>
                <a:cs typeface="Arial"/>
              </a:rPr>
              <a:t>of</a:t>
            </a:r>
            <a:r>
              <a:rPr sz="2400" spc="-50" dirty="0">
                <a:solidFill>
                  <a:schemeClr val="tx1">
                    <a:lumMod val="75000"/>
                    <a:lumOff val="25000"/>
                  </a:schemeClr>
                </a:solidFill>
                <a:cs typeface="Arial"/>
              </a:rPr>
              <a:t> </a:t>
            </a:r>
            <a:r>
              <a:rPr sz="2400" dirty="0">
                <a:solidFill>
                  <a:schemeClr val="tx1">
                    <a:lumMod val="75000"/>
                    <a:lumOff val="25000"/>
                  </a:schemeClr>
                </a:solidFill>
                <a:cs typeface="Arial"/>
              </a:rPr>
              <a:t>what</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both</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humans</a:t>
            </a:r>
            <a:r>
              <a:rPr sz="2400" spc="-50" dirty="0">
                <a:solidFill>
                  <a:schemeClr val="tx1">
                    <a:lumMod val="75000"/>
                    <a:lumOff val="25000"/>
                  </a:schemeClr>
                </a:solidFill>
                <a:cs typeface="Arial"/>
              </a:rPr>
              <a:t> </a:t>
            </a:r>
            <a:r>
              <a:rPr sz="2400" dirty="0">
                <a:solidFill>
                  <a:schemeClr val="tx1">
                    <a:lumMod val="75000"/>
                    <a:lumOff val="25000"/>
                  </a:schemeClr>
                </a:solidFill>
                <a:cs typeface="Arial"/>
              </a:rPr>
              <a:t>and</a:t>
            </a:r>
            <a:r>
              <a:rPr sz="2400" spc="-45" dirty="0">
                <a:solidFill>
                  <a:schemeClr val="tx1">
                    <a:lumMod val="75000"/>
                    <a:lumOff val="25000"/>
                  </a:schemeClr>
                </a:solidFill>
                <a:cs typeface="Arial"/>
              </a:rPr>
              <a:t> </a:t>
            </a:r>
            <a:r>
              <a:rPr sz="2400" spc="-10" dirty="0">
                <a:solidFill>
                  <a:schemeClr val="tx1">
                    <a:lumMod val="75000"/>
                    <a:lumOff val="25000"/>
                  </a:schemeClr>
                </a:solidFill>
                <a:cs typeface="Arial"/>
              </a:rPr>
              <a:t>machine 	</a:t>
            </a:r>
            <a:r>
              <a:rPr sz="2400" dirty="0">
                <a:solidFill>
                  <a:schemeClr val="tx1">
                    <a:lumMod val="75000"/>
                    <a:lumOff val="25000"/>
                  </a:schemeClr>
                </a:solidFill>
                <a:cs typeface="Arial"/>
              </a:rPr>
              <a:t>strengths</a:t>
            </a:r>
            <a:r>
              <a:rPr sz="2400" spc="-85" dirty="0">
                <a:solidFill>
                  <a:schemeClr val="tx1">
                    <a:lumMod val="75000"/>
                    <a:lumOff val="25000"/>
                  </a:schemeClr>
                </a:solidFill>
                <a:cs typeface="Arial"/>
              </a:rPr>
              <a:t> </a:t>
            </a:r>
            <a:r>
              <a:rPr sz="2400" dirty="0">
                <a:solidFill>
                  <a:schemeClr val="tx1">
                    <a:lumMod val="75000"/>
                    <a:lumOff val="25000"/>
                  </a:schemeClr>
                </a:solidFill>
                <a:cs typeface="Arial"/>
              </a:rPr>
              <a:t>using</a:t>
            </a:r>
            <a:r>
              <a:rPr sz="2400" spc="-75" dirty="0">
                <a:solidFill>
                  <a:schemeClr val="tx1">
                    <a:lumMod val="75000"/>
                    <a:lumOff val="25000"/>
                  </a:schemeClr>
                </a:solidFill>
                <a:cs typeface="Arial"/>
              </a:rPr>
              <a:t> </a:t>
            </a:r>
            <a:r>
              <a:rPr sz="2400" b="1" dirty="0">
                <a:solidFill>
                  <a:schemeClr val="tx1">
                    <a:lumMod val="75000"/>
                    <a:lumOff val="25000"/>
                  </a:schemeClr>
                </a:solidFill>
                <a:cs typeface="Arial"/>
              </a:rPr>
              <a:t>interactive</a:t>
            </a:r>
            <a:r>
              <a:rPr sz="2400" b="1" spc="-75" dirty="0">
                <a:solidFill>
                  <a:schemeClr val="tx1">
                    <a:lumMod val="75000"/>
                    <a:lumOff val="25000"/>
                  </a:schemeClr>
                </a:solidFill>
                <a:cs typeface="Arial"/>
              </a:rPr>
              <a:t> </a:t>
            </a:r>
            <a:r>
              <a:rPr sz="2400" b="1" dirty="0">
                <a:solidFill>
                  <a:schemeClr val="tx1">
                    <a:lumMod val="75000"/>
                    <a:lumOff val="25000"/>
                  </a:schemeClr>
                </a:solidFill>
                <a:cs typeface="Arial"/>
              </a:rPr>
              <a:t>visual</a:t>
            </a:r>
            <a:r>
              <a:rPr sz="2400" b="1" spc="-85" dirty="0">
                <a:solidFill>
                  <a:schemeClr val="tx1">
                    <a:lumMod val="75000"/>
                    <a:lumOff val="25000"/>
                  </a:schemeClr>
                </a:solidFill>
                <a:cs typeface="Arial"/>
              </a:rPr>
              <a:t> </a:t>
            </a:r>
            <a:r>
              <a:rPr sz="2400" b="1" spc="-10" dirty="0">
                <a:solidFill>
                  <a:schemeClr val="tx1">
                    <a:lumMod val="75000"/>
                    <a:lumOff val="25000"/>
                  </a:schemeClr>
                </a:solidFill>
                <a:cs typeface="Arial"/>
              </a:rPr>
              <a:t>interfaces 	</a:t>
            </a:r>
            <a:r>
              <a:rPr sz="2400" dirty="0">
                <a:solidFill>
                  <a:schemeClr val="tx1">
                    <a:lumMod val="75000"/>
                    <a:lumOff val="25000"/>
                  </a:schemeClr>
                </a:solidFill>
                <a:cs typeface="Arial"/>
              </a:rPr>
              <a:t>to</a:t>
            </a:r>
            <a:r>
              <a:rPr sz="2400" spc="-50" dirty="0">
                <a:solidFill>
                  <a:schemeClr val="tx1">
                    <a:lumMod val="75000"/>
                    <a:lumOff val="25000"/>
                  </a:schemeClr>
                </a:solidFill>
                <a:cs typeface="Arial"/>
              </a:rPr>
              <a:t> </a:t>
            </a:r>
            <a:r>
              <a:rPr sz="2400" dirty="0">
                <a:solidFill>
                  <a:schemeClr val="tx1">
                    <a:lumMod val="75000"/>
                    <a:lumOff val="25000"/>
                  </a:schemeClr>
                </a:solidFill>
                <a:cs typeface="Arial"/>
              </a:rPr>
              <a:t>facilitate</a:t>
            </a:r>
            <a:r>
              <a:rPr sz="2400" spc="-45" dirty="0">
                <a:solidFill>
                  <a:schemeClr val="tx1">
                    <a:lumMod val="75000"/>
                    <a:lumOff val="25000"/>
                  </a:schemeClr>
                </a:solidFill>
                <a:cs typeface="Arial"/>
              </a:rPr>
              <a:t> </a:t>
            </a:r>
            <a:r>
              <a:rPr sz="2400" dirty="0">
                <a:solidFill>
                  <a:schemeClr val="tx1">
                    <a:lumMod val="75000"/>
                    <a:lumOff val="25000"/>
                  </a:schemeClr>
                </a:solidFill>
                <a:cs typeface="Arial"/>
              </a:rPr>
              <a:t>the</a:t>
            </a:r>
            <a:r>
              <a:rPr sz="2400" spc="-50" dirty="0">
                <a:solidFill>
                  <a:schemeClr val="tx1">
                    <a:lumMod val="75000"/>
                    <a:lumOff val="25000"/>
                  </a:schemeClr>
                </a:solidFill>
                <a:cs typeface="Arial"/>
              </a:rPr>
              <a:t> </a:t>
            </a:r>
            <a:r>
              <a:rPr sz="2400" spc="-10" dirty="0">
                <a:solidFill>
                  <a:schemeClr val="tx1">
                    <a:lumMod val="75000"/>
                    <a:lumOff val="25000"/>
                  </a:schemeClr>
                </a:solidFill>
                <a:cs typeface="Arial"/>
              </a:rPr>
              <a:t>“conversation”</a:t>
            </a:r>
            <a:endParaRPr sz="2400" dirty="0">
              <a:solidFill>
                <a:schemeClr val="tx1">
                  <a:lumMod val="75000"/>
                  <a:lumOff val="25000"/>
                </a:schemeClr>
              </a:solidFill>
              <a:cs typeface="Arial"/>
            </a:endParaRPr>
          </a:p>
          <a:p>
            <a:pPr>
              <a:spcBef>
                <a:spcPts val="1275"/>
              </a:spcBef>
              <a:buClr>
                <a:srgbClr val="93A299"/>
              </a:buClr>
              <a:buFont typeface="Arial"/>
              <a:buChar char="•"/>
            </a:pPr>
            <a:endParaRPr sz="2400" dirty="0">
              <a:solidFill>
                <a:schemeClr val="tx1">
                  <a:lumMod val="75000"/>
                  <a:lumOff val="25000"/>
                </a:schemeClr>
              </a:solidFill>
              <a:cs typeface="Arial"/>
            </a:endParaRPr>
          </a:p>
          <a:p>
            <a:pPr marL="194310" indent="-181610">
              <a:buClr>
                <a:srgbClr val="93A299"/>
              </a:buClr>
              <a:buSzPct val="85714"/>
              <a:buChar char="•"/>
              <a:tabLst>
                <a:tab pos="194310" algn="l"/>
              </a:tabLst>
            </a:pPr>
            <a:r>
              <a:rPr sz="2400" dirty="0">
                <a:solidFill>
                  <a:schemeClr val="tx1">
                    <a:lumMod val="75000"/>
                    <a:lumOff val="25000"/>
                  </a:schemeClr>
                </a:solidFill>
                <a:cs typeface="Arial"/>
              </a:rPr>
              <a:t>Key</a:t>
            </a:r>
            <a:r>
              <a:rPr sz="2400" spc="-25" dirty="0">
                <a:solidFill>
                  <a:schemeClr val="tx1">
                    <a:lumMod val="75000"/>
                    <a:lumOff val="25000"/>
                  </a:schemeClr>
                </a:solidFill>
                <a:cs typeface="Arial"/>
              </a:rPr>
              <a:t> </a:t>
            </a:r>
            <a:r>
              <a:rPr sz="2400" spc="-10" dirty="0">
                <a:solidFill>
                  <a:schemeClr val="tx1">
                    <a:lumMod val="75000"/>
                    <a:lumOff val="25000"/>
                  </a:schemeClr>
                </a:solidFill>
                <a:cs typeface="Arial"/>
              </a:rPr>
              <a:t>considerations:</a:t>
            </a:r>
            <a:endParaRPr sz="2400" dirty="0">
              <a:solidFill>
                <a:schemeClr val="tx1">
                  <a:lumMod val="75000"/>
                  <a:lumOff val="25000"/>
                </a:schemeClr>
              </a:solidFill>
              <a:cs typeface="Arial"/>
            </a:endParaRPr>
          </a:p>
          <a:p>
            <a:pPr marL="812800" marR="889000" lvl="1" indent="-342900">
              <a:lnSpc>
                <a:spcPts val="2620"/>
              </a:lnSpc>
              <a:spcBef>
                <a:spcPts val="535"/>
              </a:spcBef>
              <a:buClr>
                <a:srgbClr val="93A299"/>
              </a:buClr>
              <a:buSzPct val="83333"/>
              <a:buFont typeface="Lucida Sans Unicode"/>
              <a:buChar char="-"/>
              <a:tabLst>
                <a:tab pos="812800" algn="l"/>
              </a:tabLst>
            </a:pPr>
            <a:r>
              <a:rPr sz="2400" spc="-10" dirty="0">
                <a:solidFill>
                  <a:schemeClr val="tx1">
                    <a:lumMod val="75000"/>
                    <a:lumOff val="25000"/>
                  </a:schemeClr>
                </a:solidFill>
                <a:cs typeface="Arial"/>
              </a:rPr>
              <a:t>Traditional</a:t>
            </a:r>
            <a:r>
              <a:rPr sz="2400" spc="-70" dirty="0">
                <a:solidFill>
                  <a:schemeClr val="tx1">
                    <a:lumMod val="75000"/>
                    <a:lumOff val="25000"/>
                  </a:schemeClr>
                </a:solidFill>
                <a:cs typeface="Arial"/>
              </a:rPr>
              <a:t> </a:t>
            </a:r>
            <a:r>
              <a:rPr sz="2400" b="1" dirty="0">
                <a:solidFill>
                  <a:schemeClr val="tx1">
                    <a:lumMod val="75000"/>
                    <a:lumOff val="25000"/>
                  </a:schemeClr>
                </a:solidFill>
                <a:cs typeface="Arial"/>
              </a:rPr>
              <a:t>analytics</a:t>
            </a:r>
            <a:r>
              <a:rPr sz="2400" b="1" spc="-70" dirty="0">
                <a:solidFill>
                  <a:schemeClr val="tx1">
                    <a:lumMod val="75000"/>
                    <a:lumOff val="25000"/>
                  </a:schemeClr>
                </a:solidFill>
                <a:cs typeface="Arial"/>
              </a:rPr>
              <a:t> </a:t>
            </a:r>
            <a:r>
              <a:rPr sz="2400" dirty="0">
                <a:solidFill>
                  <a:schemeClr val="tx1">
                    <a:lumMod val="75000"/>
                    <a:lumOff val="25000"/>
                  </a:schemeClr>
                </a:solidFill>
                <a:cs typeface="Arial"/>
              </a:rPr>
              <a:t>(stats,</a:t>
            </a:r>
            <a:r>
              <a:rPr sz="2400" spc="-70" dirty="0">
                <a:solidFill>
                  <a:schemeClr val="tx1">
                    <a:lumMod val="75000"/>
                    <a:lumOff val="25000"/>
                  </a:schemeClr>
                </a:solidFill>
                <a:cs typeface="Arial"/>
              </a:rPr>
              <a:t> </a:t>
            </a:r>
            <a:r>
              <a:rPr sz="2400" dirty="0">
                <a:solidFill>
                  <a:schemeClr val="tx1">
                    <a:lumMod val="75000"/>
                    <a:lumOff val="25000"/>
                  </a:schemeClr>
                </a:solidFill>
                <a:cs typeface="Arial"/>
              </a:rPr>
              <a:t>machine</a:t>
            </a:r>
            <a:r>
              <a:rPr sz="2400" spc="-70" dirty="0">
                <a:solidFill>
                  <a:schemeClr val="tx1">
                    <a:lumMod val="75000"/>
                    <a:lumOff val="25000"/>
                  </a:schemeClr>
                </a:solidFill>
                <a:cs typeface="Arial"/>
              </a:rPr>
              <a:t> </a:t>
            </a:r>
            <a:r>
              <a:rPr sz="2400" spc="-10" dirty="0">
                <a:solidFill>
                  <a:schemeClr val="tx1">
                    <a:lumMod val="75000"/>
                    <a:lumOff val="25000"/>
                  </a:schemeClr>
                </a:solidFill>
                <a:cs typeface="Arial"/>
              </a:rPr>
              <a:t>learning) </a:t>
            </a:r>
            <a:r>
              <a:rPr sz="2400" dirty="0">
                <a:solidFill>
                  <a:schemeClr val="tx1">
                    <a:lumMod val="75000"/>
                    <a:lumOff val="25000"/>
                  </a:schemeClr>
                </a:solidFill>
                <a:cs typeface="Arial"/>
              </a:rPr>
              <a:t>can</a:t>
            </a:r>
            <a:r>
              <a:rPr sz="2400" spc="-70" dirty="0">
                <a:solidFill>
                  <a:schemeClr val="tx1">
                    <a:lumMod val="75000"/>
                    <a:lumOff val="25000"/>
                  </a:schemeClr>
                </a:solidFill>
                <a:cs typeface="Arial"/>
              </a:rPr>
              <a:t> </a:t>
            </a:r>
            <a:r>
              <a:rPr sz="2400" dirty="0">
                <a:solidFill>
                  <a:schemeClr val="tx1">
                    <a:lumMod val="75000"/>
                    <a:lumOff val="25000"/>
                  </a:schemeClr>
                </a:solidFill>
                <a:cs typeface="Arial"/>
              </a:rPr>
              <a:t>help</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make</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massive</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data</a:t>
            </a:r>
            <a:r>
              <a:rPr sz="2400" spc="-65" dirty="0">
                <a:solidFill>
                  <a:schemeClr val="tx1">
                    <a:lumMod val="75000"/>
                    <a:lumOff val="25000"/>
                  </a:schemeClr>
                </a:solidFill>
                <a:cs typeface="Arial"/>
              </a:rPr>
              <a:t> </a:t>
            </a:r>
            <a:r>
              <a:rPr sz="2400" spc="-10" dirty="0">
                <a:solidFill>
                  <a:schemeClr val="tx1">
                    <a:lumMod val="75000"/>
                    <a:lumOff val="25000"/>
                  </a:schemeClr>
                </a:solidFill>
                <a:cs typeface="Arial"/>
              </a:rPr>
              <a:t>tractable</a:t>
            </a:r>
            <a:endParaRPr sz="2400" dirty="0">
              <a:solidFill>
                <a:schemeClr val="tx1">
                  <a:lumMod val="75000"/>
                  <a:lumOff val="25000"/>
                </a:schemeClr>
              </a:solidFill>
              <a:cs typeface="Arial"/>
            </a:endParaRPr>
          </a:p>
          <a:p>
            <a:pPr marL="812165" lvl="1" indent="-342265">
              <a:lnSpc>
                <a:spcPts val="2735"/>
              </a:lnSpc>
              <a:spcBef>
                <a:spcPts val="265"/>
              </a:spcBef>
              <a:buClr>
                <a:srgbClr val="93A299"/>
              </a:buClr>
              <a:buSzPct val="83333"/>
              <a:buFont typeface="Lucida Sans Unicode"/>
              <a:buChar char="-"/>
              <a:tabLst>
                <a:tab pos="812165" algn="l"/>
              </a:tabLst>
            </a:pPr>
            <a:r>
              <a:rPr sz="2400" dirty="0">
                <a:solidFill>
                  <a:schemeClr val="tx1">
                    <a:lumMod val="75000"/>
                    <a:lumOff val="25000"/>
                  </a:schemeClr>
                </a:solidFill>
                <a:cs typeface="Arial"/>
              </a:rPr>
              <a:t>Use</a:t>
            </a:r>
            <a:r>
              <a:rPr sz="2400" spc="-50" dirty="0">
                <a:solidFill>
                  <a:schemeClr val="tx1">
                    <a:lumMod val="75000"/>
                    <a:lumOff val="25000"/>
                  </a:schemeClr>
                </a:solidFill>
                <a:cs typeface="Arial"/>
              </a:rPr>
              <a:t> </a:t>
            </a:r>
            <a:r>
              <a:rPr sz="2400" dirty="0">
                <a:solidFill>
                  <a:schemeClr val="tx1">
                    <a:lumMod val="75000"/>
                    <a:lumOff val="25000"/>
                  </a:schemeClr>
                </a:solidFill>
                <a:cs typeface="Arial"/>
              </a:rPr>
              <a:t>what</a:t>
            </a:r>
            <a:r>
              <a:rPr sz="2400" spc="-45" dirty="0">
                <a:solidFill>
                  <a:schemeClr val="tx1">
                    <a:lumMod val="75000"/>
                    <a:lumOff val="25000"/>
                  </a:schemeClr>
                </a:solidFill>
                <a:cs typeface="Arial"/>
              </a:rPr>
              <a:t> </a:t>
            </a:r>
            <a:r>
              <a:rPr sz="2400" dirty="0">
                <a:solidFill>
                  <a:schemeClr val="tx1">
                    <a:lumMod val="75000"/>
                    <a:lumOff val="25000"/>
                  </a:schemeClr>
                </a:solidFill>
                <a:cs typeface="Arial"/>
              </a:rPr>
              <a:t>we</a:t>
            </a:r>
            <a:r>
              <a:rPr sz="2400" spc="-50" dirty="0">
                <a:solidFill>
                  <a:schemeClr val="tx1">
                    <a:lumMod val="75000"/>
                    <a:lumOff val="25000"/>
                  </a:schemeClr>
                </a:solidFill>
                <a:cs typeface="Arial"/>
              </a:rPr>
              <a:t> </a:t>
            </a:r>
            <a:r>
              <a:rPr sz="2400" dirty="0">
                <a:solidFill>
                  <a:schemeClr val="tx1">
                    <a:lumMod val="75000"/>
                    <a:lumOff val="25000"/>
                  </a:schemeClr>
                </a:solidFill>
                <a:cs typeface="Arial"/>
              </a:rPr>
              <a:t>know</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about</a:t>
            </a:r>
            <a:r>
              <a:rPr sz="2400" spc="-50" dirty="0">
                <a:solidFill>
                  <a:schemeClr val="tx1">
                    <a:lumMod val="75000"/>
                    <a:lumOff val="25000"/>
                  </a:schemeClr>
                </a:solidFill>
                <a:cs typeface="Arial"/>
              </a:rPr>
              <a:t> </a:t>
            </a:r>
            <a:r>
              <a:rPr sz="2400" b="1" dirty="0">
                <a:solidFill>
                  <a:schemeClr val="tx1">
                    <a:lumMod val="75000"/>
                    <a:lumOff val="25000"/>
                  </a:schemeClr>
                </a:solidFill>
                <a:cs typeface="Arial"/>
              </a:rPr>
              <a:t>cognition</a:t>
            </a:r>
            <a:r>
              <a:rPr sz="2400" b="1" spc="-50" dirty="0">
                <a:solidFill>
                  <a:schemeClr val="tx1">
                    <a:lumMod val="75000"/>
                    <a:lumOff val="25000"/>
                  </a:schemeClr>
                </a:solidFill>
                <a:cs typeface="Arial"/>
              </a:rPr>
              <a:t> </a:t>
            </a:r>
            <a:r>
              <a:rPr sz="2400" b="1" dirty="0">
                <a:solidFill>
                  <a:schemeClr val="tx1">
                    <a:lumMod val="75000"/>
                    <a:lumOff val="25000"/>
                  </a:schemeClr>
                </a:solidFill>
                <a:cs typeface="Arial"/>
              </a:rPr>
              <a:t>and</a:t>
            </a:r>
            <a:r>
              <a:rPr sz="2400" b="1" spc="-50" dirty="0">
                <a:solidFill>
                  <a:schemeClr val="tx1">
                    <a:lumMod val="75000"/>
                    <a:lumOff val="25000"/>
                  </a:schemeClr>
                </a:solidFill>
                <a:cs typeface="Arial"/>
              </a:rPr>
              <a:t> </a:t>
            </a:r>
            <a:r>
              <a:rPr sz="2400" b="1" spc="-10" dirty="0">
                <a:solidFill>
                  <a:schemeClr val="tx1">
                    <a:lumMod val="75000"/>
                    <a:lumOff val="25000"/>
                  </a:schemeClr>
                </a:solidFill>
                <a:cs typeface="Arial"/>
              </a:rPr>
              <a:t>perception</a:t>
            </a:r>
            <a:endParaRPr sz="2400" dirty="0">
              <a:solidFill>
                <a:schemeClr val="tx1">
                  <a:lumMod val="75000"/>
                  <a:lumOff val="25000"/>
                </a:schemeClr>
              </a:solidFill>
              <a:cs typeface="Arial"/>
            </a:endParaRPr>
          </a:p>
          <a:p>
            <a:pPr marL="812800">
              <a:lnSpc>
                <a:spcPts val="2735"/>
              </a:lnSpc>
            </a:pPr>
            <a:r>
              <a:rPr sz="2400" dirty="0">
                <a:solidFill>
                  <a:schemeClr val="tx1">
                    <a:lumMod val="75000"/>
                    <a:lumOff val="25000"/>
                  </a:schemeClr>
                </a:solidFill>
                <a:cs typeface="Arial"/>
              </a:rPr>
              <a:t>to</a:t>
            </a:r>
            <a:r>
              <a:rPr sz="2400" spc="-45" dirty="0">
                <a:solidFill>
                  <a:schemeClr val="tx1">
                    <a:lumMod val="75000"/>
                    <a:lumOff val="25000"/>
                  </a:schemeClr>
                </a:solidFill>
                <a:cs typeface="Arial"/>
              </a:rPr>
              <a:t> </a:t>
            </a:r>
            <a:r>
              <a:rPr sz="2400" dirty="0">
                <a:solidFill>
                  <a:schemeClr val="tx1">
                    <a:lumMod val="75000"/>
                    <a:lumOff val="25000"/>
                  </a:schemeClr>
                </a:solidFill>
                <a:cs typeface="Arial"/>
              </a:rPr>
              <a:t>help</a:t>
            </a:r>
            <a:r>
              <a:rPr sz="2400" spc="-35" dirty="0">
                <a:solidFill>
                  <a:schemeClr val="tx1">
                    <a:lumMod val="75000"/>
                    <a:lumOff val="25000"/>
                  </a:schemeClr>
                </a:solidFill>
                <a:cs typeface="Arial"/>
              </a:rPr>
              <a:t> </a:t>
            </a:r>
            <a:r>
              <a:rPr sz="2400" dirty="0">
                <a:solidFill>
                  <a:schemeClr val="tx1">
                    <a:lumMod val="75000"/>
                    <a:lumOff val="25000"/>
                  </a:schemeClr>
                </a:solidFill>
                <a:cs typeface="Arial"/>
              </a:rPr>
              <a:t>humans</a:t>
            </a:r>
            <a:r>
              <a:rPr sz="2400" spc="-45" dirty="0">
                <a:solidFill>
                  <a:schemeClr val="tx1">
                    <a:lumMod val="75000"/>
                    <a:lumOff val="25000"/>
                  </a:schemeClr>
                </a:solidFill>
                <a:cs typeface="Arial"/>
              </a:rPr>
              <a:t> </a:t>
            </a:r>
            <a:r>
              <a:rPr sz="2400" dirty="0">
                <a:solidFill>
                  <a:schemeClr val="tx1">
                    <a:lumMod val="75000"/>
                    <a:lumOff val="25000"/>
                  </a:schemeClr>
                </a:solidFill>
                <a:cs typeface="Arial"/>
              </a:rPr>
              <a:t>put</a:t>
            </a:r>
            <a:r>
              <a:rPr sz="2400" spc="-45" dirty="0">
                <a:solidFill>
                  <a:schemeClr val="tx1">
                    <a:lumMod val="75000"/>
                    <a:lumOff val="25000"/>
                  </a:schemeClr>
                </a:solidFill>
                <a:cs typeface="Arial"/>
              </a:rPr>
              <a:t> </a:t>
            </a:r>
            <a:r>
              <a:rPr sz="2400" dirty="0">
                <a:solidFill>
                  <a:schemeClr val="tx1">
                    <a:lumMod val="75000"/>
                    <a:lumOff val="25000"/>
                  </a:schemeClr>
                </a:solidFill>
                <a:cs typeface="Arial"/>
              </a:rPr>
              <a:t>data</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in</a:t>
            </a:r>
            <a:r>
              <a:rPr sz="2400" spc="-40" dirty="0">
                <a:solidFill>
                  <a:schemeClr val="tx1">
                    <a:lumMod val="75000"/>
                    <a:lumOff val="25000"/>
                  </a:schemeClr>
                </a:solidFill>
                <a:cs typeface="Arial"/>
              </a:rPr>
              <a:t> </a:t>
            </a:r>
            <a:r>
              <a:rPr sz="2400" spc="-10" dirty="0">
                <a:solidFill>
                  <a:schemeClr val="tx1">
                    <a:lumMod val="75000"/>
                    <a:lumOff val="25000"/>
                  </a:schemeClr>
                </a:solidFill>
                <a:cs typeface="Arial"/>
              </a:rPr>
              <a:t>context</a:t>
            </a:r>
            <a:endParaRPr sz="2400" dirty="0">
              <a:solidFill>
                <a:schemeClr val="tx1">
                  <a:lumMod val="75000"/>
                  <a:lumOff val="25000"/>
                </a:schemeClr>
              </a:solidFill>
              <a:cs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sp>
        <p:nvSpPr>
          <p:cNvPr id="4" name="object 4"/>
          <p:cNvSpPr txBox="1"/>
          <p:nvPr/>
        </p:nvSpPr>
        <p:spPr>
          <a:xfrm>
            <a:off x="5435561" y="2693571"/>
            <a:ext cx="3959225" cy="885190"/>
          </a:xfrm>
          <a:prstGeom prst="rect">
            <a:avLst/>
          </a:prstGeom>
        </p:spPr>
        <p:txBody>
          <a:bodyPr vert="horz" wrap="square" lIns="0" tIns="12700" rIns="0" bIns="0" rtlCol="0">
            <a:spAutoFit/>
          </a:bodyPr>
          <a:lstStyle/>
          <a:p>
            <a:pPr marR="91440" algn="ctr">
              <a:spcBef>
                <a:spcPts val="100"/>
              </a:spcBef>
            </a:pPr>
            <a:r>
              <a:rPr sz="2800" b="1" dirty="0">
                <a:solidFill>
                  <a:schemeClr val="tx1">
                    <a:lumMod val="75000"/>
                    <a:lumOff val="25000"/>
                  </a:schemeClr>
                </a:solidFill>
                <a:cs typeface="Arial"/>
              </a:rPr>
              <a:t>Idea</a:t>
            </a:r>
            <a:r>
              <a:rPr sz="2800" b="1" spc="-40" dirty="0">
                <a:solidFill>
                  <a:schemeClr val="tx1">
                    <a:lumMod val="75000"/>
                    <a:lumOff val="25000"/>
                  </a:schemeClr>
                </a:solidFill>
                <a:cs typeface="Arial"/>
              </a:rPr>
              <a:t> </a:t>
            </a:r>
            <a:r>
              <a:rPr sz="2800" b="1" spc="-25" dirty="0">
                <a:solidFill>
                  <a:schemeClr val="tx1">
                    <a:lumMod val="75000"/>
                    <a:lumOff val="25000"/>
                  </a:schemeClr>
                </a:solidFill>
                <a:cs typeface="Arial"/>
              </a:rPr>
              <a:t>1:</a:t>
            </a:r>
            <a:endParaRPr sz="2800" dirty="0">
              <a:solidFill>
                <a:schemeClr val="tx1">
                  <a:lumMod val="75000"/>
                  <a:lumOff val="25000"/>
                </a:schemeClr>
              </a:solidFill>
              <a:cs typeface="Arial"/>
            </a:endParaRPr>
          </a:p>
          <a:p>
            <a:pPr algn="ctr">
              <a:spcBef>
                <a:spcPts val="45"/>
              </a:spcBef>
            </a:pPr>
            <a:r>
              <a:rPr sz="2800" dirty="0">
                <a:solidFill>
                  <a:schemeClr val="tx1">
                    <a:lumMod val="75000"/>
                    <a:lumOff val="25000"/>
                  </a:schemeClr>
                </a:solidFill>
                <a:cs typeface="Arial"/>
              </a:rPr>
              <a:t>do</a:t>
            </a:r>
            <a:r>
              <a:rPr sz="2800" spc="-40" dirty="0">
                <a:solidFill>
                  <a:schemeClr val="tx1">
                    <a:lumMod val="75000"/>
                    <a:lumOff val="25000"/>
                  </a:schemeClr>
                </a:solidFill>
                <a:cs typeface="Arial"/>
              </a:rPr>
              <a:t> </a:t>
            </a:r>
            <a:r>
              <a:rPr sz="2800" dirty="0">
                <a:solidFill>
                  <a:schemeClr val="tx1">
                    <a:lumMod val="75000"/>
                    <a:lumOff val="25000"/>
                  </a:schemeClr>
                </a:solidFill>
                <a:cs typeface="Arial"/>
              </a:rPr>
              <a:t>things</a:t>
            </a:r>
            <a:r>
              <a:rPr sz="2800" spc="-45" dirty="0">
                <a:solidFill>
                  <a:schemeClr val="tx1">
                    <a:lumMod val="75000"/>
                    <a:lumOff val="25000"/>
                  </a:schemeClr>
                </a:solidFill>
                <a:cs typeface="Arial"/>
              </a:rPr>
              <a:t> </a:t>
            </a:r>
            <a:r>
              <a:rPr sz="2800" dirty="0">
                <a:solidFill>
                  <a:schemeClr val="tx1">
                    <a:lumMod val="75000"/>
                    <a:lumOff val="25000"/>
                  </a:schemeClr>
                </a:solidFill>
                <a:cs typeface="Arial"/>
              </a:rPr>
              <a:t>more</a:t>
            </a:r>
            <a:r>
              <a:rPr sz="2800" spc="-40" dirty="0">
                <a:solidFill>
                  <a:schemeClr val="tx1">
                    <a:lumMod val="75000"/>
                    <a:lumOff val="25000"/>
                  </a:schemeClr>
                </a:solidFill>
                <a:cs typeface="Arial"/>
              </a:rPr>
              <a:t> </a:t>
            </a:r>
            <a:r>
              <a:rPr sz="2800" spc="-10" dirty="0">
                <a:solidFill>
                  <a:schemeClr val="tx1">
                    <a:lumMod val="75000"/>
                    <a:lumOff val="25000"/>
                  </a:schemeClr>
                </a:solidFill>
                <a:cs typeface="Arial"/>
              </a:rPr>
              <a:t>efficiently</a:t>
            </a:r>
            <a:endParaRPr sz="2800" dirty="0">
              <a:solidFill>
                <a:schemeClr val="tx1">
                  <a:lumMod val="75000"/>
                  <a:lumOff val="25000"/>
                </a:schemeClr>
              </a:solidFill>
              <a:cs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sp>
        <p:nvSpPr>
          <p:cNvPr id="3" name="TextBox 2">
            <a:extLst>
              <a:ext uri="{FF2B5EF4-FFF2-40B4-BE49-F238E27FC236}">
                <a16:creationId xmlns:a16="http://schemas.microsoft.com/office/drawing/2014/main" id="{B16D3A86-3F7C-F1A7-EDCE-CE0A61BD6E9C}"/>
              </a:ext>
            </a:extLst>
          </p:cNvPr>
          <p:cNvSpPr txBox="1"/>
          <p:nvPr/>
        </p:nvSpPr>
        <p:spPr>
          <a:xfrm>
            <a:off x="3600451" y="6100763"/>
            <a:ext cx="7215188" cy="646331"/>
          </a:xfrm>
          <a:prstGeom prst="rect">
            <a:avLst/>
          </a:prstGeom>
          <a:noFill/>
        </p:spPr>
        <p:txBody>
          <a:bodyPr wrap="square" rtlCol="0">
            <a:spAutoFit/>
          </a:bodyPr>
          <a:lstStyle/>
          <a:p>
            <a:r>
              <a:rPr lang="en-US" dirty="0"/>
              <a:t>Defining and Analysis: A Study of Client-Facing Data Scientists. Mosca, Robinson, Clarke, </a:t>
            </a:r>
            <a:r>
              <a:rPr lang="en-US" dirty="0" err="1"/>
              <a:t>Redelmeier</a:t>
            </a:r>
            <a:r>
              <a:rPr lang="en-US" dirty="0"/>
              <a:t>, Coates, Cashman, Chang. </a:t>
            </a:r>
          </a:p>
        </p:txBody>
      </p:sp>
      <p:sp>
        <p:nvSpPr>
          <p:cNvPr id="5" name="Rectangle 4">
            <a:extLst>
              <a:ext uri="{FF2B5EF4-FFF2-40B4-BE49-F238E27FC236}">
                <a16:creationId xmlns:a16="http://schemas.microsoft.com/office/drawing/2014/main" id="{839B8CFF-C277-394D-0052-32F3F1879DF9}"/>
              </a:ext>
            </a:extLst>
          </p:cNvPr>
          <p:cNvSpPr/>
          <p:nvPr/>
        </p:nvSpPr>
        <p:spPr>
          <a:xfrm>
            <a:off x="3629309" y="928635"/>
            <a:ext cx="2798562" cy="1754326"/>
          </a:xfrm>
          <a:custGeom>
            <a:avLst/>
            <a:gdLst>
              <a:gd name="connsiteX0" fmla="*/ 0 w 2798562"/>
              <a:gd name="connsiteY0" fmla="*/ 0 h 1754326"/>
              <a:gd name="connsiteX1" fmla="*/ 643669 w 2798562"/>
              <a:gd name="connsiteY1" fmla="*/ 0 h 1754326"/>
              <a:gd name="connsiteX2" fmla="*/ 1287339 w 2798562"/>
              <a:gd name="connsiteY2" fmla="*/ 0 h 1754326"/>
              <a:gd name="connsiteX3" fmla="*/ 1986979 w 2798562"/>
              <a:gd name="connsiteY3" fmla="*/ 0 h 1754326"/>
              <a:gd name="connsiteX4" fmla="*/ 2798562 w 2798562"/>
              <a:gd name="connsiteY4" fmla="*/ 0 h 1754326"/>
              <a:gd name="connsiteX5" fmla="*/ 2798562 w 2798562"/>
              <a:gd name="connsiteY5" fmla="*/ 619862 h 1754326"/>
              <a:gd name="connsiteX6" fmla="*/ 2798562 w 2798562"/>
              <a:gd name="connsiteY6" fmla="*/ 1187094 h 1754326"/>
              <a:gd name="connsiteX7" fmla="*/ 2798562 w 2798562"/>
              <a:gd name="connsiteY7" fmla="*/ 1754326 h 1754326"/>
              <a:gd name="connsiteX8" fmla="*/ 2182878 w 2798562"/>
              <a:gd name="connsiteY8" fmla="*/ 1754326 h 1754326"/>
              <a:gd name="connsiteX9" fmla="*/ 1427267 w 2798562"/>
              <a:gd name="connsiteY9" fmla="*/ 1754326 h 1754326"/>
              <a:gd name="connsiteX10" fmla="*/ 727626 w 2798562"/>
              <a:gd name="connsiteY10" fmla="*/ 1754326 h 1754326"/>
              <a:gd name="connsiteX11" fmla="*/ 0 w 2798562"/>
              <a:gd name="connsiteY11" fmla="*/ 1754326 h 1754326"/>
              <a:gd name="connsiteX12" fmla="*/ 0 w 2798562"/>
              <a:gd name="connsiteY12" fmla="*/ 1204637 h 1754326"/>
              <a:gd name="connsiteX13" fmla="*/ 0 w 2798562"/>
              <a:gd name="connsiteY13" fmla="*/ 654948 h 1754326"/>
              <a:gd name="connsiteX14" fmla="*/ 0 w 2798562"/>
              <a:gd name="connsiteY14" fmla="*/ 0 h 175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98562" h="1754326" extrusionOk="0">
                <a:moveTo>
                  <a:pt x="0" y="0"/>
                </a:moveTo>
                <a:cubicBezTo>
                  <a:pt x="218357" y="20292"/>
                  <a:pt x="348872" y="5134"/>
                  <a:pt x="643669" y="0"/>
                </a:cubicBezTo>
                <a:cubicBezTo>
                  <a:pt x="938466" y="-5134"/>
                  <a:pt x="981349" y="-6467"/>
                  <a:pt x="1287339" y="0"/>
                </a:cubicBezTo>
                <a:cubicBezTo>
                  <a:pt x="1593329" y="6467"/>
                  <a:pt x="1761570" y="6551"/>
                  <a:pt x="1986979" y="0"/>
                </a:cubicBezTo>
                <a:cubicBezTo>
                  <a:pt x="2212388" y="-6551"/>
                  <a:pt x="2522846" y="4359"/>
                  <a:pt x="2798562" y="0"/>
                </a:cubicBezTo>
                <a:cubicBezTo>
                  <a:pt x="2779593" y="252306"/>
                  <a:pt x="2772522" y="450963"/>
                  <a:pt x="2798562" y="619862"/>
                </a:cubicBezTo>
                <a:cubicBezTo>
                  <a:pt x="2824602" y="788761"/>
                  <a:pt x="2795257" y="906779"/>
                  <a:pt x="2798562" y="1187094"/>
                </a:cubicBezTo>
                <a:cubicBezTo>
                  <a:pt x="2801867" y="1467409"/>
                  <a:pt x="2811166" y="1499400"/>
                  <a:pt x="2798562" y="1754326"/>
                </a:cubicBezTo>
                <a:cubicBezTo>
                  <a:pt x="2515883" y="1769816"/>
                  <a:pt x="2486182" y="1782907"/>
                  <a:pt x="2182878" y="1754326"/>
                </a:cubicBezTo>
                <a:cubicBezTo>
                  <a:pt x="1879574" y="1725745"/>
                  <a:pt x="1755658" y="1769305"/>
                  <a:pt x="1427267" y="1754326"/>
                </a:cubicBezTo>
                <a:cubicBezTo>
                  <a:pt x="1098876" y="1739347"/>
                  <a:pt x="1025230" y="1772616"/>
                  <a:pt x="727626" y="1754326"/>
                </a:cubicBezTo>
                <a:cubicBezTo>
                  <a:pt x="430022" y="1736036"/>
                  <a:pt x="178852" y="1785968"/>
                  <a:pt x="0" y="1754326"/>
                </a:cubicBezTo>
                <a:cubicBezTo>
                  <a:pt x="-21126" y="1479730"/>
                  <a:pt x="2626" y="1400248"/>
                  <a:pt x="0" y="1204637"/>
                </a:cubicBezTo>
                <a:cubicBezTo>
                  <a:pt x="-2626" y="1009026"/>
                  <a:pt x="-15388" y="886430"/>
                  <a:pt x="0" y="654948"/>
                </a:cubicBezTo>
                <a:cubicBezTo>
                  <a:pt x="15388" y="423466"/>
                  <a:pt x="22325" y="254464"/>
                  <a:pt x="0" y="0"/>
                </a:cubicBezTo>
                <a:close/>
              </a:path>
            </a:pathLst>
          </a:custGeom>
          <a:noFill/>
          <a:ln w="19050">
            <a:solidFill>
              <a:schemeClr val="accent5"/>
            </a:solidFill>
            <a:extLst>
              <a:ext uri="{C807C97D-BFC1-408E-A445-0C87EB9F89A2}">
                <ask:lineSketchStyleProps xmlns:ask="http://schemas.microsoft.com/office/drawing/2018/sketchyshapes" sd="2611723094">
                  <a:prstGeom prst="rect">
                    <a:avLst/>
                  </a:prstGeom>
                  <ask:type>
                    <ask:lineSketchFreehand/>
                  </ask:type>
                </ask:lineSketchStyleProps>
              </a:ext>
            </a:extLst>
          </a:ln>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chemeClr val="accent5"/>
                </a:solidFill>
                <a:uLnTx/>
                <a:uFillTx/>
                <a:latin typeface="Calibri" panose="020F0502020204030204"/>
                <a:ea typeface="+mn-ea"/>
                <a:cs typeface="+mn-cs"/>
              </a:rPr>
              <a:t>Subject Matter Experts</a:t>
            </a:r>
          </a:p>
        </p:txBody>
      </p:sp>
      <p:pic>
        <p:nvPicPr>
          <p:cNvPr id="6" name="Picture 5">
            <a:extLst>
              <a:ext uri="{FF2B5EF4-FFF2-40B4-BE49-F238E27FC236}">
                <a16:creationId xmlns:a16="http://schemas.microsoft.com/office/drawing/2014/main" id="{3DFA8BC1-C2E5-B161-52C6-98423EB84D09}"/>
              </a:ext>
            </a:extLst>
          </p:cNvPr>
          <p:cNvPicPr>
            <a:picLocks noChangeAspect="1"/>
          </p:cNvPicPr>
          <p:nvPr/>
        </p:nvPicPr>
        <p:blipFill>
          <a:blip r:embed="rId2"/>
          <a:stretch>
            <a:fillRect/>
          </a:stretch>
        </p:blipFill>
        <p:spPr>
          <a:xfrm>
            <a:off x="11247108" y="6368781"/>
            <a:ext cx="850902" cy="352565"/>
          </a:xfrm>
          <a:prstGeom prst="rect">
            <a:avLst/>
          </a:prstGeom>
        </p:spPr>
      </p:pic>
      <p:sp>
        <p:nvSpPr>
          <p:cNvPr id="7" name="Rectangle 6">
            <a:extLst>
              <a:ext uri="{FF2B5EF4-FFF2-40B4-BE49-F238E27FC236}">
                <a16:creationId xmlns:a16="http://schemas.microsoft.com/office/drawing/2014/main" id="{A4FF74B5-2E92-E117-E255-C41A71018DA7}"/>
              </a:ext>
            </a:extLst>
          </p:cNvPr>
          <p:cNvSpPr/>
          <p:nvPr/>
        </p:nvSpPr>
        <p:spPr>
          <a:xfrm>
            <a:off x="8537838" y="3027650"/>
            <a:ext cx="2053796" cy="1200329"/>
          </a:xfrm>
          <a:custGeom>
            <a:avLst/>
            <a:gdLst>
              <a:gd name="connsiteX0" fmla="*/ 0 w 2053796"/>
              <a:gd name="connsiteY0" fmla="*/ 0 h 1200329"/>
              <a:gd name="connsiteX1" fmla="*/ 643523 w 2053796"/>
              <a:gd name="connsiteY1" fmla="*/ 0 h 1200329"/>
              <a:gd name="connsiteX2" fmla="*/ 1287045 w 2053796"/>
              <a:gd name="connsiteY2" fmla="*/ 0 h 1200329"/>
              <a:gd name="connsiteX3" fmla="*/ 2053796 w 2053796"/>
              <a:gd name="connsiteY3" fmla="*/ 0 h 1200329"/>
              <a:gd name="connsiteX4" fmla="*/ 2053796 w 2053796"/>
              <a:gd name="connsiteY4" fmla="*/ 600165 h 1200329"/>
              <a:gd name="connsiteX5" fmla="*/ 2053796 w 2053796"/>
              <a:gd name="connsiteY5" fmla="*/ 1200329 h 1200329"/>
              <a:gd name="connsiteX6" fmla="*/ 1389735 w 2053796"/>
              <a:gd name="connsiteY6" fmla="*/ 1200329 h 1200329"/>
              <a:gd name="connsiteX7" fmla="*/ 746213 w 2053796"/>
              <a:gd name="connsiteY7" fmla="*/ 1200329 h 1200329"/>
              <a:gd name="connsiteX8" fmla="*/ 0 w 2053796"/>
              <a:gd name="connsiteY8" fmla="*/ 1200329 h 1200329"/>
              <a:gd name="connsiteX9" fmla="*/ 0 w 2053796"/>
              <a:gd name="connsiteY9" fmla="*/ 576158 h 1200329"/>
              <a:gd name="connsiteX10" fmla="*/ 0 w 2053796"/>
              <a:gd name="connsiteY10"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3796" h="1200329" extrusionOk="0">
                <a:moveTo>
                  <a:pt x="0" y="0"/>
                </a:moveTo>
                <a:cubicBezTo>
                  <a:pt x="317936" y="-23183"/>
                  <a:pt x="374240" y="25879"/>
                  <a:pt x="643523" y="0"/>
                </a:cubicBezTo>
                <a:cubicBezTo>
                  <a:pt x="912806" y="-25879"/>
                  <a:pt x="1031231" y="23561"/>
                  <a:pt x="1287045" y="0"/>
                </a:cubicBezTo>
                <a:cubicBezTo>
                  <a:pt x="1542859" y="-23561"/>
                  <a:pt x="1842229" y="-22250"/>
                  <a:pt x="2053796" y="0"/>
                </a:cubicBezTo>
                <a:cubicBezTo>
                  <a:pt x="2056031" y="208405"/>
                  <a:pt x="2082156" y="341370"/>
                  <a:pt x="2053796" y="600165"/>
                </a:cubicBezTo>
                <a:cubicBezTo>
                  <a:pt x="2025436" y="858961"/>
                  <a:pt x="2077313" y="921559"/>
                  <a:pt x="2053796" y="1200329"/>
                </a:cubicBezTo>
                <a:cubicBezTo>
                  <a:pt x="1817165" y="1182145"/>
                  <a:pt x="1708420" y="1196793"/>
                  <a:pt x="1389735" y="1200329"/>
                </a:cubicBezTo>
                <a:cubicBezTo>
                  <a:pt x="1071050" y="1203865"/>
                  <a:pt x="940897" y="1186506"/>
                  <a:pt x="746213" y="1200329"/>
                </a:cubicBezTo>
                <a:cubicBezTo>
                  <a:pt x="551529" y="1214152"/>
                  <a:pt x="164251" y="1178142"/>
                  <a:pt x="0" y="1200329"/>
                </a:cubicBezTo>
                <a:cubicBezTo>
                  <a:pt x="17184" y="979829"/>
                  <a:pt x="-454" y="796480"/>
                  <a:pt x="0" y="576158"/>
                </a:cubicBezTo>
                <a:cubicBezTo>
                  <a:pt x="454" y="355836"/>
                  <a:pt x="-16826" y="264496"/>
                  <a:pt x="0" y="0"/>
                </a:cubicBezTo>
                <a:close/>
              </a:path>
            </a:pathLst>
          </a:custGeom>
          <a:noFill/>
          <a:ln w="19050">
            <a:solidFill>
              <a:schemeClr val="accent5"/>
            </a:solidFill>
            <a:extLst>
              <a:ext uri="{C807C97D-BFC1-408E-A445-0C87EB9F89A2}">
                <ask:lineSketchStyleProps xmlns:ask="http://schemas.microsoft.com/office/drawing/2018/sketchyshapes" sd="2611723094">
                  <a:prstGeom prst="rect">
                    <a:avLst/>
                  </a:prstGeom>
                  <ask:type>
                    <ask:lineSketchFreehand/>
                  </ask:type>
                </ask:lineSketchStyleProps>
              </a:ext>
            </a:extLst>
          </a:ln>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chemeClr val="accent5"/>
                </a:solidFill>
                <a:uLnTx/>
                <a:uFillTx/>
                <a:latin typeface="Calibri" panose="020F0502020204030204"/>
                <a:ea typeface="+mn-ea"/>
                <a:cs typeface="+mn-cs"/>
              </a:rPr>
              <a:t>Advanced Analytics</a:t>
            </a:r>
          </a:p>
        </p:txBody>
      </p:sp>
      <p:pic>
        <p:nvPicPr>
          <p:cNvPr id="8" name="Graphic 7" descr="Supply And Demand outline">
            <a:extLst>
              <a:ext uri="{FF2B5EF4-FFF2-40B4-BE49-F238E27FC236}">
                <a16:creationId xmlns:a16="http://schemas.microsoft.com/office/drawing/2014/main" id="{DD2B0C2E-A331-83B7-C221-8B71341C60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91758" y="3254502"/>
            <a:ext cx="761541" cy="761541"/>
          </a:xfrm>
          <a:prstGeom prst="rect">
            <a:avLst/>
          </a:prstGeom>
        </p:spPr>
      </p:pic>
      <p:pic>
        <p:nvPicPr>
          <p:cNvPr id="9" name="Graphic 8" descr="Bar graph with upward trend outline">
            <a:extLst>
              <a:ext uri="{FF2B5EF4-FFF2-40B4-BE49-F238E27FC236}">
                <a16:creationId xmlns:a16="http://schemas.microsoft.com/office/drawing/2014/main" id="{778EAB89-7F13-43B6-1657-524D5A3700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28300" y="4785068"/>
            <a:ext cx="761541" cy="761541"/>
          </a:xfrm>
          <a:prstGeom prst="rect">
            <a:avLst/>
          </a:prstGeom>
        </p:spPr>
      </p:pic>
      <p:pic>
        <p:nvPicPr>
          <p:cNvPr id="10" name="Graphic 9" descr="Downward trend graph outline">
            <a:extLst>
              <a:ext uri="{FF2B5EF4-FFF2-40B4-BE49-F238E27FC236}">
                <a16:creationId xmlns:a16="http://schemas.microsoft.com/office/drawing/2014/main" id="{ABF4874F-26F8-0DAE-40EE-885F067237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91843" y="2524577"/>
            <a:ext cx="761541" cy="761541"/>
          </a:xfrm>
          <a:prstGeom prst="rect">
            <a:avLst/>
          </a:prstGeom>
        </p:spPr>
      </p:pic>
      <p:pic>
        <p:nvPicPr>
          <p:cNvPr id="11" name="Graphic 10" descr="Playbook outline">
            <a:extLst>
              <a:ext uri="{FF2B5EF4-FFF2-40B4-BE49-F238E27FC236}">
                <a16:creationId xmlns:a16="http://schemas.microsoft.com/office/drawing/2014/main" id="{161F86FD-D003-0DEB-4E88-654D7EE2A12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54162" y="1946521"/>
            <a:ext cx="761541" cy="761541"/>
          </a:xfrm>
          <a:prstGeom prst="rect">
            <a:avLst/>
          </a:prstGeom>
        </p:spPr>
      </p:pic>
      <p:pic>
        <p:nvPicPr>
          <p:cNvPr id="12" name="Graphic 11" descr="Hockey Stick Curve Graph outline">
            <a:extLst>
              <a:ext uri="{FF2B5EF4-FFF2-40B4-BE49-F238E27FC236}">
                <a16:creationId xmlns:a16="http://schemas.microsoft.com/office/drawing/2014/main" id="{9A89A4F5-09FF-0BA1-7B8A-46D96B2ACB4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234550" y="1805798"/>
            <a:ext cx="761541" cy="761541"/>
          </a:xfrm>
          <a:prstGeom prst="rect">
            <a:avLst/>
          </a:prstGeom>
        </p:spPr>
      </p:pic>
      <p:pic>
        <p:nvPicPr>
          <p:cNvPr id="13" name="Graphic 12" descr="Pandemic exponential curve bar graph outline">
            <a:extLst>
              <a:ext uri="{FF2B5EF4-FFF2-40B4-BE49-F238E27FC236}">
                <a16:creationId xmlns:a16="http://schemas.microsoft.com/office/drawing/2014/main" id="{A4D90E7C-5E25-4D1D-BA54-4DC198C5A45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16708" y="3904914"/>
            <a:ext cx="761541" cy="761541"/>
          </a:xfrm>
          <a:prstGeom prst="rect">
            <a:avLst/>
          </a:prstGeom>
        </p:spPr>
      </p:pic>
      <p:pic>
        <p:nvPicPr>
          <p:cNvPr id="14" name="Graphic 13" descr="Normal Distribution outline">
            <a:extLst>
              <a:ext uri="{FF2B5EF4-FFF2-40B4-BE49-F238E27FC236}">
                <a16:creationId xmlns:a16="http://schemas.microsoft.com/office/drawing/2014/main" id="{D4A9312A-13B6-8F81-37B8-D30C42EB2AF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271301" y="4192752"/>
            <a:ext cx="761541" cy="761541"/>
          </a:xfrm>
          <a:prstGeom prst="rect">
            <a:avLst/>
          </a:prstGeom>
        </p:spPr>
      </p:pic>
      <p:pic>
        <p:nvPicPr>
          <p:cNvPr id="15" name="Graphic 14" descr="Radar Chart outline">
            <a:extLst>
              <a:ext uri="{FF2B5EF4-FFF2-40B4-BE49-F238E27FC236}">
                <a16:creationId xmlns:a16="http://schemas.microsoft.com/office/drawing/2014/main" id="{AADAAC43-B5CE-DA11-F8CA-DBAEB7E27D7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490668" y="1308554"/>
            <a:ext cx="761541" cy="761541"/>
          </a:xfrm>
          <a:prstGeom prst="rect">
            <a:avLst/>
          </a:prstGeom>
        </p:spPr>
      </p:pic>
      <p:pic>
        <p:nvPicPr>
          <p:cNvPr id="16" name="Graphic 15" descr="Bar chart outline">
            <a:extLst>
              <a:ext uri="{FF2B5EF4-FFF2-40B4-BE49-F238E27FC236}">
                <a16:creationId xmlns:a16="http://schemas.microsoft.com/office/drawing/2014/main" id="{FA8A4561-765B-609F-D03F-54B376E21C6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805584" y="4945049"/>
            <a:ext cx="761541" cy="761541"/>
          </a:xfrm>
          <a:prstGeom prst="rect">
            <a:avLst/>
          </a:prstGeom>
        </p:spPr>
      </p:pic>
      <p:pic>
        <p:nvPicPr>
          <p:cNvPr id="17" name="Graphic 16" descr="Gantt Chart outline">
            <a:extLst>
              <a:ext uri="{FF2B5EF4-FFF2-40B4-BE49-F238E27FC236}">
                <a16:creationId xmlns:a16="http://schemas.microsoft.com/office/drawing/2014/main" id="{1996AEAD-AED9-7491-932C-2BE1D01E040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848470" y="1219231"/>
            <a:ext cx="761541" cy="761541"/>
          </a:xfrm>
          <a:prstGeom prst="rect">
            <a:avLst/>
          </a:prstGeom>
        </p:spPr>
      </p:pic>
      <p:pic>
        <p:nvPicPr>
          <p:cNvPr id="18" name="Graphic 17" descr="Research outline">
            <a:extLst>
              <a:ext uri="{FF2B5EF4-FFF2-40B4-BE49-F238E27FC236}">
                <a16:creationId xmlns:a16="http://schemas.microsoft.com/office/drawing/2014/main" id="{8844AA75-8CF8-FDA3-194A-D06E958A585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943500" y="2368687"/>
            <a:ext cx="761541" cy="761541"/>
          </a:xfrm>
          <a:prstGeom prst="rect">
            <a:avLst/>
          </a:prstGeom>
        </p:spPr>
      </p:pic>
      <p:pic>
        <p:nvPicPr>
          <p:cNvPr id="19" name="Graphic 18" descr="Statistics outline">
            <a:extLst>
              <a:ext uri="{FF2B5EF4-FFF2-40B4-BE49-F238E27FC236}">
                <a16:creationId xmlns:a16="http://schemas.microsoft.com/office/drawing/2014/main" id="{C76CE175-B3E7-1DC8-E9D2-FFB0A221C6F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054066" y="5050138"/>
            <a:ext cx="761541" cy="761541"/>
          </a:xfrm>
          <a:prstGeom prst="rect">
            <a:avLst/>
          </a:prstGeom>
        </p:spPr>
      </p:pic>
      <p:pic>
        <p:nvPicPr>
          <p:cNvPr id="20" name="Graphic 19" descr="Scatterplot outline">
            <a:extLst>
              <a:ext uri="{FF2B5EF4-FFF2-40B4-BE49-F238E27FC236}">
                <a16:creationId xmlns:a16="http://schemas.microsoft.com/office/drawing/2014/main" id="{5BCB7ED3-0EF8-899D-B12F-63655DB93928}"/>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386292" y="4203870"/>
            <a:ext cx="761541" cy="761541"/>
          </a:xfrm>
          <a:prstGeom prst="rect">
            <a:avLst/>
          </a:prstGeom>
        </p:spPr>
      </p:pic>
      <p:pic>
        <p:nvPicPr>
          <p:cNvPr id="21" name="Graphic 20" descr="Ethernet outline">
            <a:extLst>
              <a:ext uri="{FF2B5EF4-FFF2-40B4-BE49-F238E27FC236}">
                <a16:creationId xmlns:a16="http://schemas.microsoft.com/office/drawing/2014/main" id="{51AC9046-8D68-4929-3DAA-FF3BE0E18EAF}"/>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8977670" y="5118270"/>
            <a:ext cx="761541" cy="761541"/>
          </a:xfrm>
          <a:prstGeom prst="rect">
            <a:avLst/>
          </a:prstGeom>
        </p:spPr>
      </p:pic>
      <p:pic>
        <p:nvPicPr>
          <p:cNvPr id="22" name="Graphic 21" descr="Server outline">
            <a:extLst>
              <a:ext uri="{FF2B5EF4-FFF2-40B4-BE49-F238E27FC236}">
                <a16:creationId xmlns:a16="http://schemas.microsoft.com/office/drawing/2014/main" id="{4083C3A9-B8D3-90DC-B073-AA31C4D0B4C8}"/>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1155856" y="4576696"/>
            <a:ext cx="761541" cy="761541"/>
          </a:xfrm>
          <a:prstGeom prst="rect">
            <a:avLst/>
          </a:prstGeom>
        </p:spPr>
      </p:pic>
      <p:pic>
        <p:nvPicPr>
          <p:cNvPr id="23" name="Graphic 22" descr="Cloud Computing outline">
            <a:extLst>
              <a:ext uri="{FF2B5EF4-FFF2-40B4-BE49-F238E27FC236}">
                <a16:creationId xmlns:a16="http://schemas.microsoft.com/office/drawing/2014/main" id="{2DA52ECA-550C-8567-49B7-AD65C2718EC6}"/>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7974017" y="2469472"/>
            <a:ext cx="761541" cy="761541"/>
          </a:xfrm>
          <a:prstGeom prst="rect">
            <a:avLst/>
          </a:prstGeom>
        </p:spPr>
      </p:pic>
      <p:pic>
        <p:nvPicPr>
          <p:cNvPr id="24" name="Graphic 23" descr="Web design outline">
            <a:extLst>
              <a:ext uri="{FF2B5EF4-FFF2-40B4-BE49-F238E27FC236}">
                <a16:creationId xmlns:a16="http://schemas.microsoft.com/office/drawing/2014/main" id="{7C830C65-E0CF-0811-26D1-E56607529BCD}"/>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8643363" y="1072656"/>
            <a:ext cx="761541" cy="761541"/>
          </a:xfrm>
          <a:prstGeom prst="rect">
            <a:avLst/>
          </a:prstGeom>
        </p:spPr>
      </p:pic>
      <p:pic>
        <p:nvPicPr>
          <p:cNvPr id="25" name="Graphic 24" descr="Processor outline">
            <a:extLst>
              <a:ext uri="{FF2B5EF4-FFF2-40B4-BE49-F238E27FC236}">
                <a16:creationId xmlns:a16="http://schemas.microsoft.com/office/drawing/2014/main" id="{444FEEB4-0757-51C2-4642-E25B1B68BC79}"/>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6783656" y="3600685"/>
            <a:ext cx="761541" cy="761541"/>
          </a:xfrm>
          <a:prstGeom prst="rect">
            <a:avLst/>
          </a:prstGeom>
        </p:spPr>
      </p:pic>
      <p:pic>
        <p:nvPicPr>
          <p:cNvPr id="26" name="Graphic 25" descr="Abacus outline">
            <a:extLst>
              <a:ext uri="{FF2B5EF4-FFF2-40B4-BE49-F238E27FC236}">
                <a16:creationId xmlns:a16="http://schemas.microsoft.com/office/drawing/2014/main" id="{86C0E75E-BEAE-CB7A-9A60-A020E6362FFE}"/>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1068185" y="1286134"/>
            <a:ext cx="761541" cy="761541"/>
          </a:xfrm>
          <a:prstGeom prst="rect">
            <a:avLst/>
          </a:prstGeom>
        </p:spPr>
      </p:pic>
      <p:pic>
        <p:nvPicPr>
          <p:cNvPr id="27" name="Graphic 26" descr="Doctor female with solid fill">
            <a:extLst>
              <a:ext uri="{FF2B5EF4-FFF2-40B4-BE49-F238E27FC236}">
                <a16:creationId xmlns:a16="http://schemas.microsoft.com/office/drawing/2014/main" id="{C0A4E6F6-B92B-6E6B-F229-64DD0D1B804C}"/>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3400465" y="2638681"/>
            <a:ext cx="1218466" cy="1218466"/>
          </a:xfrm>
          <a:prstGeom prst="rect">
            <a:avLst/>
          </a:prstGeom>
        </p:spPr>
      </p:pic>
      <p:pic>
        <p:nvPicPr>
          <p:cNvPr id="28" name="Graphic 27" descr="Farmer male with solid fill">
            <a:extLst>
              <a:ext uri="{FF2B5EF4-FFF2-40B4-BE49-F238E27FC236}">
                <a16:creationId xmlns:a16="http://schemas.microsoft.com/office/drawing/2014/main" id="{44647A3C-D8C6-D592-6581-A3E644518ABB}"/>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4687471" y="3143760"/>
            <a:ext cx="1218466" cy="1218466"/>
          </a:xfrm>
          <a:prstGeom prst="rect">
            <a:avLst/>
          </a:prstGeom>
        </p:spPr>
      </p:pic>
      <p:pic>
        <p:nvPicPr>
          <p:cNvPr id="29" name="Graphic 28" descr="Scientist female with solid fill">
            <a:extLst>
              <a:ext uri="{FF2B5EF4-FFF2-40B4-BE49-F238E27FC236}">
                <a16:creationId xmlns:a16="http://schemas.microsoft.com/office/drawing/2014/main" id="{836F2B94-03DD-8E1D-1184-E1900CF9D3F7}"/>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3951820" y="4317946"/>
            <a:ext cx="1218466" cy="1218466"/>
          </a:xfrm>
          <a:prstGeom prst="rect">
            <a:avLst/>
          </a:prstGeom>
        </p:spPr>
      </p:pic>
      <p:cxnSp>
        <p:nvCxnSpPr>
          <p:cNvPr id="30" name="Straight Connector 29">
            <a:extLst>
              <a:ext uri="{FF2B5EF4-FFF2-40B4-BE49-F238E27FC236}">
                <a16:creationId xmlns:a16="http://schemas.microsoft.com/office/drawing/2014/main" id="{6519FD10-8DB6-BF0D-0B83-019C8ADE8BF0}"/>
              </a:ext>
            </a:extLst>
          </p:cNvPr>
          <p:cNvCxnSpPr>
            <a:cxnSpLocks/>
          </p:cNvCxnSpPr>
          <p:nvPr/>
        </p:nvCxnSpPr>
        <p:spPr>
          <a:xfrm flipH="1">
            <a:off x="5861016" y="1098041"/>
            <a:ext cx="1567866" cy="492064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2924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sp>
        <p:nvSpPr>
          <p:cNvPr id="3" name="TextBox 2">
            <a:extLst>
              <a:ext uri="{FF2B5EF4-FFF2-40B4-BE49-F238E27FC236}">
                <a16:creationId xmlns:a16="http://schemas.microsoft.com/office/drawing/2014/main" id="{B16D3A86-3F7C-F1A7-EDCE-CE0A61BD6E9C}"/>
              </a:ext>
            </a:extLst>
          </p:cNvPr>
          <p:cNvSpPr txBox="1"/>
          <p:nvPr/>
        </p:nvSpPr>
        <p:spPr>
          <a:xfrm>
            <a:off x="3600451" y="6100763"/>
            <a:ext cx="7215188" cy="646331"/>
          </a:xfrm>
          <a:prstGeom prst="rect">
            <a:avLst/>
          </a:prstGeom>
          <a:noFill/>
        </p:spPr>
        <p:txBody>
          <a:bodyPr wrap="square" rtlCol="0">
            <a:spAutoFit/>
          </a:bodyPr>
          <a:lstStyle/>
          <a:p>
            <a:r>
              <a:rPr lang="en-US" dirty="0"/>
              <a:t>Defining and Analysis: A Study of Client-Facing Data Scientists. Mosca, Robinson, Clarke, </a:t>
            </a:r>
            <a:r>
              <a:rPr lang="en-US" dirty="0" err="1"/>
              <a:t>Redelmeier</a:t>
            </a:r>
            <a:r>
              <a:rPr lang="en-US" dirty="0"/>
              <a:t>, Coates, Cashman, Chang. </a:t>
            </a:r>
          </a:p>
        </p:txBody>
      </p:sp>
      <p:sp>
        <p:nvSpPr>
          <p:cNvPr id="5" name="Rectangle 4">
            <a:extLst>
              <a:ext uri="{FF2B5EF4-FFF2-40B4-BE49-F238E27FC236}">
                <a16:creationId xmlns:a16="http://schemas.microsoft.com/office/drawing/2014/main" id="{839B8CFF-C277-394D-0052-32F3F1879DF9}"/>
              </a:ext>
            </a:extLst>
          </p:cNvPr>
          <p:cNvSpPr/>
          <p:nvPr/>
        </p:nvSpPr>
        <p:spPr>
          <a:xfrm>
            <a:off x="3629309" y="928635"/>
            <a:ext cx="2798562" cy="1754326"/>
          </a:xfrm>
          <a:custGeom>
            <a:avLst/>
            <a:gdLst>
              <a:gd name="connsiteX0" fmla="*/ 0 w 2798562"/>
              <a:gd name="connsiteY0" fmla="*/ 0 h 1754326"/>
              <a:gd name="connsiteX1" fmla="*/ 643669 w 2798562"/>
              <a:gd name="connsiteY1" fmla="*/ 0 h 1754326"/>
              <a:gd name="connsiteX2" fmla="*/ 1287339 w 2798562"/>
              <a:gd name="connsiteY2" fmla="*/ 0 h 1754326"/>
              <a:gd name="connsiteX3" fmla="*/ 1986979 w 2798562"/>
              <a:gd name="connsiteY3" fmla="*/ 0 h 1754326"/>
              <a:gd name="connsiteX4" fmla="*/ 2798562 w 2798562"/>
              <a:gd name="connsiteY4" fmla="*/ 0 h 1754326"/>
              <a:gd name="connsiteX5" fmla="*/ 2798562 w 2798562"/>
              <a:gd name="connsiteY5" fmla="*/ 619862 h 1754326"/>
              <a:gd name="connsiteX6" fmla="*/ 2798562 w 2798562"/>
              <a:gd name="connsiteY6" fmla="*/ 1187094 h 1754326"/>
              <a:gd name="connsiteX7" fmla="*/ 2798562 w 2798562"/>
              <a:gd name="connsiteY7" fmla="*/ 1754326 h 1754326"/>
              <a:gd name="connsiteX8" fmla="*/ 2182878 w 2798562"/>
              <a:gd name="connsiteY8" fmla="*/ 1754326 h 1754326"/>
              <a:gd name="connsiteX9" fmla="*/ 1427267 w 2798562"/>
              <a:gd name="connsiteY9" fmla="*/ 1754326 h 1754326"/>
              <a:gd name="connsiteX10" fmla="*/ 727626 w 2798562"/>
              <a:gd name="connsiteY10" fmla="*/ 1754326 h 1754326"/>
              <a:gd name="connsiteX11" fmla="*/ 0 w 2798562"/>
              <a:gd name="connsiteY11" fmla="*/ 1754326 h 1754326"/>
              <a:gd name="connsiteX12" fmla="*/ 0 w 2798562"/>
              <a:gd name="connsiteY12" fmla="*/ 1204637 h 1754326"/>
              <a:gd name="connsiteX13" fmla="*/ 0 w 2798562"/>
              <a:gd name="connsiteY13" fmla="*/ 654948 h 1754326"/>
              <a:gd name="connsiteX14" fmla="*/ 0 w 2798562"/>
              <a:gd name="connsiteY14" fmla="*/ 0 h 175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98562" h="1754326" extrusionOk="0">
                <a:moveTo>
                  <a:pt x="0" y="0"/>
                </a:moveTo>
                <a:cubicBezTo>
                  <a:pt x="218357" y="20292"/>
                  <a:pt x="348872" y="5134"/>
                  <a:pt x="643669" y="0"/>
                </a:cubicBezTo>
                <a:cubicBezTo>
                  <a:pt x="938466" y="-5134"/>
                  <a:pt x="981349" y="-6467"/>
                  <a:pt x="1287339" y="0"/>
                </a:cubicBezTo>
                <a:cubicBezTo>
                  <a:pt x="1593329" y="6467"/>
                  <a:pt x="1761570" y="6551"/>
                  <a:pt x="1986979" y="0"/>
                </a:cubicBezTo>
                <a:cubicBezTo>
                  <a:pt x="2212388" y="-6551"/>
                  <a:pt x="2522846" y="4359"/>
                  <a:pt x="2798562" y="0"/>
                </a:cubicBezTo>
                <a:cubicBezTo>
                  <a:pt x="2779593" y="252306"/>
                  <a:pt x="2772522" y="450963"/>
                  <a:pt x="2798562" y="619862"/>
                </a:cubicBezTo>
                <a:cubicBezTo>
                  <a:pt x="2824602" y="788761"/>
                  <a:pt x="2795257" y="906779"/>
                  <a:pt x="2798562" y="1187094"/>
                </a:cubicBezTo>
                <a:cubicBezTo>
                  <a:pt x="2801867" y="1467409"/>
                  <a:pt x="2811166" y="1499400"/>
                  <a:pt x="2798562" y="1754326"/>
                </a:cubicBezTo>
                <a:cubicBezTo>
                  <a:pt x="2515883" y="1769816"/>
                  <a:pt x="2486182" y="1782907"/>
                  <a:pt x="2182878" y="1754326"/>
                </a:cubicBezTo>
                <a:cubicBezTo>
                  <a:pt x="1879574" y="1725745"/>
                  <a:pt x="1755658" y="1769305"/>
                  <a:pt x="1427267" y="1754326"/>
                </a:cubicBezTo>
                <a:cubicBezTo>
                  <a:pt x="1098876" y="1739347"/>
                  <a:pt x="1025230" y="1772616"/>
                  <a:pt x="727626" y="1754326"/>
                </a:cubicBezTo>
                <a:cubicBezTo>
                  <a:pt x="430022" y="1736036"/>
                  <a:pt x="178852" y="1785968"/>
                  <a:pt x="0" y="1754326"/>
                </a:cubicBezTo>
                <a:cubicBezTo>
                  <a:pt x="-21126" y="1479730"/>
                  <a:pt x="2626" y="1400248"/>
                  <a:pt x="0" y="1204637"/>
                </a:cubicBezTo>
                <a:cubicBezTo>
                  <a:pt x="-2626" y="1009026"/>
                  <a:pt x="-15388" y="886430"/>
                  <a:pt x="0" y="654948"/>
                </a:cubicBezTo>
                <a:cubicBezTo>
                  <a:pt x="15388" y="423466"/>
                  <a:pt x="22325" y="254464"/>
                  <a:pt x="0" y="0"/>
                </a:cubicBezTo>
                <a:close/>
              </a:path>
            </a:pathLst>
          </a:custGeom>
          <a:noFill/>
          <a:ln w="19050">
            <a:solidFill>
              <a:schemeClr val="accent5"/>
            </a:solidFill>
            <a:extLst>
              <a:ext uri="{C807C97D-BFC1-408E-A445-0C87EB9F89A2}">
                <ask:lineSketchStyleProps xmlns:ask="http://schemas.microsoft.com/office/drawing/2018/sketchyshapes" sd="2611723094">
                  <a:prstGeom prst="rect">
                    <a:avLst/>
                  </a:prstGeom>
                  <ask:type>
                    <ask:lineSketchFreehand/>
                  </ask:type>
                </ask:lineSketchStyleProps>
              </a:ext>
            </a:extLst>
          </a:ln>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chemeClr val="accent5"/>
                </a:solidFill>
                <a:uLnTx/>
                <a:uFillTx/>
                <a:latin typeface="Calibri" panose="020F0502020204030204"/>
                <a:ea typeface="+mn-ea"/>
                <a:cs typeface="+mn-cs"/>
              </a:rPr>
              <a:t>Subject Matter Experts</a:t>
            </a:r>
          </a:p>
        </p:txBody>
      </p:sp>
      <p:pic>
        <p:nvPicPr>
          <p:cNvPr id="6" name="Picture 5">
            <a:extLst>
              <a:ext uri="{FF2B5EF4-FFF2-40B4-BE49-F238E27FC236}">
                <a16:creationId xmlns:a16="http://schemas.microsoft.com/office/drawing/2014/main" id="{3DFA8BC1-C2E5-B161-52C6-98423EB84D09}"/>
              </a:ext>
            </a:extLst>
          </p:cNvPr>
          <p:cNvPicPr>
            <a:picLocks noChangeAspect="1"/>
          </p:cNvPicPr>
          <p:nvPr/>
        </p:nvPicPr>
        <p:blipFill>
          <a:blip r:embed="rId2"/>
          <a:stretch>
            <a:fillRect/>
          </a:stretch>
        </p:blipFill>
        <p:spPr>
          <a:xfrm>
            <a:off x="11247108" y="6368781"/>
            <a:ext cx="850902" cy="352565"/>
          </a:xfrm>
          <a:prstGeom prst="rect">
            <a:avLst/>
          </a:prstGeom>
        </p:spPr>
      </p:pic>
      <p:sp>
        <p:nvSpPr>
          <p:cNvPr id="7" name="Rectangle 6">
            <a:extLst>
              <a:ext uri="{FF2B5EF4-FFF2-40B4-BE49-F238E27FC236}">
                <a16:creationId xmlns:a16="http://schemas.microsoft.com/office/drawing/2014/main" id="{A4FF74B5-2E92-E117-E255-C41A71018DA7}"/>
              </a:ext>
            </a:extLst>
          </p:cNvPr>
          <p:cNvSpPr/>
          <p:nvPr/>
        </p:nvSpPr>
        <p:spPr>
          <a:xfrm>
            <a:off x="8537838" y="3027650"/>
            <a:ext cx="2053796" cy="1200329"/>
          </a:xfrm>
          <a:custGeom>
            <a:avLst/>
            <a:gdLst>
              <a:gd name="connsiteX0" fmla="*/ 0 w 2053796"/>
              <a:gd name="connsiteY0" fmla="*/ 0 h 1200329"/>
              <a:gd name="connsiteX1" fmla="*/ 643523 w 2053796"/>
              <a:gd name="connsiteY1" fmla="*/ 0 h 1200329"/>
              <a:gd name="connsiteX2" fmla="*/ 1287045 w 2053796"/>
              <a:gd name="connsiteY2" fmla="*/ 0 h 1200329"/>
              <a:gd name="connsiteX3" fmla="*/ 2053796 w 2053796"/>
              <a:gd name="connsiteY3" fmla="*/ 0 h 1200329"/>
              <a:gd name="connsiteX4" fmla="*/ 2053796 w 2053796"/>
              <a:gd name="connsiteY4" fmla="*/ 600165 h 1200329"/>
              <a:gd name="connsiteX5" fmla="*/ 2053796 w 2053796"/>
              <a:gd name="connsiteY5" fmla="*/ 1200329 h 1200329"/>
              <a:gd name="connsiteX6" fmla="*/ 1389735 w 2053796"/>
              <a:gd name="connsiteY6" fmla="*/ 1200329 h 1200329"/>
              <a:gd name="connsiteX7" fmla="*/ 746213 w 2053796"/>
              <a:gd name="connsiteY7" fmla="*/ 1200329 h 1200329"/>
              <a:gd name="connsiteX8" fmla="*/ 0 w 2053796"/>
              <a:gd name="connsiteY8" fmla="*/ 1200329 h 1200329"/>
              <a:gd name="connsiteX9" fmla="*/ 0 w 2053796"/>
              <a:gd name="connsiteY9" fmla="*/ 576158 h 1200329"/>
              <a:gd name="connsiteX10" fmla="*/ 0 w 2053796"/>
              <a:gd name="connsiteY10"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3796" h="1200329" extrusionOk="0">
                <a:moveTo>
                  <a:pt x="0" y="0"/>
                </a:moveTo>
                <a:cubicBezTo>
                  <a:pt x="317936" y="-23183"/>
                  <a:pt x="374240" y="25879"/>
                  <a:pt x="643523" y="0"/>
                </a:cubicBezTo>
                <a:cubicBezTo>
                  <a:pt x="912806" y="-25879"/>
                  <a:pt x="1031231" y="23561"/>
                  <a:pt x="1287045" y="0"/>
                </a:cubicBezTo>
                <a:cubicBezTo>
                  <a:pt x="1542859" y="-23561"/>
                  <a:pt x="1842229" y="-22250"/>
                  <a:pt x="2053796" y="0"/>
                </a:cubicBezTo>
                <a:cubicBezTo>
                  <a:pt x="2056031" y="208405"/>
                  <a:pt x="2082156" y="341370"/>
                  <a:pt x="2053796" y="600165"/>
                </a:cubicBezTo>
                <a:cubicBezTo>
                  <a:pt x="2025436" y="858961"/>
                  <a:pt x="2077313" y="921559"/>
                  <a:pt x="2053796" y="1200329"/>
                </a:cubicBezTo>
                <a:cubicBezTo>
                  <a:pt x="1817165" y="1182145"/>
                  <a:pt x="1708420" y="1196793"/>
                  <a:pt x="1389735" y="1200329"/>
                </a:cubicBezTo>
                <a:cubicBezTo>
                  <a:pt x="1071050" y="1203865"/>
                  <a:pt x="940897" y="1186506"/>
                  <a:pt x="746213" y="1200329"/>
                </a:cubicBezTo>
                <a:cubicBezTo>
                  <a:pt x="551529" y="1214152"/>
                  <a:pt x="164251" y="1178142"/>
                  <a:pt x="0" y="1200329"/>
                </a:cubicBezTo>
                <a:cubicBezTo>
                  <a:pt x="17184" y="979829"/>
                  <a:pt x="-454" y="796480"/>
                  <a:pt x="0" y="576158"/>
                </a:cubicBezTo>
                <a:cubicBezTo>
                  <a:pt x="454" y="355836"/>
                  <a:pt x="-16826" y="264496"/>
                  <a:pt x="0" y="0"/>
                </a:cubicBezTo>
                <a:close/>
              </a:path>
            </a:pathLst>
          </a:custGeom>
          <a:noFill/>
          <a:ln w="19050">
            <a:solidFill>
              <a:schemeClr val="accent5"/>
            </a:solidFill>
            <a:extLst>
              <a:ext uri="{C807C97D-BFC1-408E-A445-0C87EB9F89A2}">
                <ask:lineSketchStyleProps xmlns:ask="http://schemas.microsoft.com/office/drawing/2018/sketchyshapes" sd="2611723094">
                  <a:prstGeom prst="rect">
                    <a:avLst/>
                  </a:prstGeom>
                  <ask:type>
                    <ask:lineSketchFreehand/>
                  </ask:type>
                </ask:lineSketchStyleProps>
              </a:ext>
            </a:extLst>
          </a:ln>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chemeClr val="accent5"/>
                </a:solidFill>
                <a:uLnTx/>
                <a:uFillTx/>
                <a:latin typeface="Calibri" panose="020F0502020204030204"/>
                <a:ea typeface="+mn-ea"/>
                <a:cs typeface="+mn-cs"/>
              </a:rPr>
              <a:t>Advanced Analytics</a:t>
            </a:r>
          </a:p>
        </p:txBody>
      </p:sp>
      <p:pic>
        <p:nvPicPr>
          <p:cNvPr id="8" name="Graphic 7" descr="Supply And Demand outline">
            <a:extLst>
              <a:ext uri="{FF2B5EF4-FFF2-40B4-BE49-F238E27FC236}">
                <a16:creationId xmlns:a16="http://schemas.microsoft.com/office/drawing/2014/main" id="{DD2B0C2E-A331-83B7-C221-8B71341C60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91758" y="3254502"/>
            <a:ext cx="761541" cy="761541"/>
          </a:xfrm>
          <a:prstGeom prst="rect">
            <a:avLst/>
          </a:prstGeom>
        </p:spPr>
      </p:pic>
      <p:pic>
        <p:nvPicPr>
          <p:cNvPr id="9" name="Graphic 8" descr="Bar graph with upward trend outline">
            <a:extLst>
              <a:ext uri="{FF2B5EF4-FFF2-40B4-BE49-F238E27FC236}">
                <a16:creationId xmlns:a16="http://schemas.microsoft.com/office/drawing/2014/main" id="{778EAB89-7F13-43B6-1657-524D5A3700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28300" y="4785068"/>
            <a:ext cx="761541" cy="761541"/>
          </a:xfrm>
          <a:prstGeom prst="rect">
            <a:avLst/>
          </a:prstGeom>
        </p:spPr>
      </p:pic>
      <p:pic>
        <p:nvPicPr>
          <p:cNvPr id="10" name="Graphic 9" descr="Downward trend graph outline">
            <a:extLst>
              <a:ext uri="{FF2B5EF4-FFF2-40B4-BE49-F238E27FC236}">
                <a16:creationId xmlns:a16="http://schemas.microsoft.com/office/drawing/2014/main" id="{ABF4874F-26F8-0DAE-40EE-885F067237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91843" y="2524577"/>
            <a:ext cx="761541" cy="761541"/>
          </a:xfrm>
          <a:prstGeom prst="rect">
            <a:avLst/>
          </a:prstGeom>
        </p:spPr>
      </p:pic>
      <p:pic>
        <p:nvPicPr>
          <p:cNvPr id="11" name="Graphic 10" descr="Playbook outline">
            <a:extLst>
              <a:ext uri="{FF2B5EF4-FFF2-40B4-BE49-F238E27FC236}">
                <a16:creationId xmlns:a16="http://schemas.microsoft.com/office/drawing/2014/main" id="{161F86FD-D003-0DEB-4E88-654D7EE2A12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54162" y="1946521"/>
            <a:ext cx="761541" cy="761541"/>
          </a:xfrm>
          <a:prstGeom prst="rect">
            <a:avLst/>
          </a:prstGeom>
        </p:spPr>
      </p:pic>
      <p:pic>
        <p:nvPicPr>
          <p:cNvPr id="12" name="Graphic 11" descr="Hockey Stick Curve Graph outline">
            <a:extLst>
              <a:ext uri="{FF2B5EF4-FFF2-40B4-BE49-F238E27FC236}">
                <a16:creationId xmlns:a16="http://schemas.microsoft.com/office/drawing/2014/main" id="{9A89A4F5-09FF-0BA1-7B8A-46D96B2ACB4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234550" y="1805798"/>
            <a:ext cx="761541" cy="761541"/>
          </a:xfrm>
          <a:prstGeom prst="rect">
            <a:avLst/>
          </a:prstGeom>
        </p:spPr>
      </p:pic>
      <p:pic>
        <p:nvPicPr>
          <p:cNvPr id="13" name="Graphic 12" descr="Pandemic exponential curve bar graph outline">
            <a:extLst>
              <a:ext uri="{FF2B5EF4-FFF2-40B4-BE49-F238E27FC236}">
                <a16:creationId xmlns:a16="http://schemas.microsoft.com/office/drawing/2014/main" id="{A4D90E7C-5E25-4D1D-BA54-4DC198C5A45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16708" y="3904914"/>
            <a:ext cx="761541" cy="761541"/>
          </a:xfrm>
          <a:prstGeom prst="rect">
            <a:avLst/>
          </a:prstGeom>
        </p:spPr>
      </p:pic>
      <p:pic>
        <p:nvPicPr>
          <p:cNvPr id="14" name="Graphic 13" descr="Normal Distribution outline">
            <a:extLst>
              <a:ext uri="{FF2B5EF4-FFF2-40B4-BE49-F238E27FC236}">
                <a16:creationId xmlns:a16="http://schemas.microsoft.com/office/drawing/2014/main" id="{D4A9312A-13B6-8F81-37B8-D30C42EB2AF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271301" y="4192752"/>
            <a:ext cx="761541" cy="761541"/>
          </a:xfrm>
          <a:prstGeom prst="rect">
            <a:avLst/>
          </a:prstGeom>
        </p:spPr>
      </p:pic>
      <p:pic>
        <p:nvPicPr>
          <p:cNvPr id="15" name="Graphic 14" descr="Radar Chart outline">
            <a:extLst>
              <a:ext uri="{FF2B5EF4-FFF2-40B4-BE49-F238E27FC236}">
                <a16:creationId xmlns:a16="http://schemas.microsoft.com/office/drawing/2014/main" id="{AADAAC43-B5CE-DA11-F8CA-DBAEB7E27D7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490668" y="1308554"/>
            <a:ext cx="761541" cy="761541"/>
          </a:xfrm>
          <a:prstGeom prst="rect">
            <a:avLst/>
          </a:prstGeom>
        </p:spPr>
      </p:pic>
      <p:pic>
        <p:nvPicPr>
          <p:cNvPr id="16" name="Graphic 15" descr="Bar chart outline">
            <a:extLst>
              <a:ext uri="{FF2B5EF4-FFF2-40B4-BE49-F238E27FC236}">
                <a16:creationId xmlns:a16="http://schemas.microsoft.com/office/drawing/2014/main" id="{FA8A4561-765B-609F-D03F-54B376E21C6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805584" y="4945049"/>
            <a:ext cx="761541" cy="761541"/>
          </a:xfrm>
          <a:prstGeom prst="rect">
            <a:avLst/>
          </a:prstGeom>
        </p:spPr>
      </p:pic>
      <p:pic>
        <p:nvPicPr>
          <p:cNvPr id="17" name="Graphic 16" descr="Gantt Chart outline">
            <a:extLst>
              <a:ext uri="{FF2B5EF4-FFF2-40B4-BE49-F238E27FC236}">
                <a16:creationId xmlns:a16="http://schemas.microsoft.com/office/drawing/2014/main" id="{1996AEAD-AED9-7491-932C-2BE1D01E040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848470" y="1219231"/>
            <a:ext cx="761541" cy="761541"/>
          </a:xfrm>
          <a:prstGeom prst="rect">
            <a:avLst/>
          </a:prstGeom>
        </p:spPr>
      </p:pic>
      <p:pic>
        <p:nvPicPr>
          <p:cNvPr id="18" name="Graphic 17" descr="Research outline">
            <a:extLst>
              <a:ext uri="{FF2B5EF4-FFF2-40B4-BE49-F238E27FC236}">
                <a16:creationId xmlns:a16="http://schemas.microsoft.com/office/drawing/2014/main" id="{8844AA75-8CF8-FDA3-194A-D06E958A585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943500" y="2368687"/>
            <a:ext cx="761541" cy="761541"/>
          </a:xfrm>
          <a:prstGeom prst="rect">
            <a:avLst/>
          </a:prstGeom>
        </p:spPr>
      </p:pic>
      <p:pic>
        <p:nvPicPr>
          <p:cNvPr id="19" name="Graphic 18" descr="Statistics outline">
            <a:extLst>
              <a:ext uri="{FF2B5EF4-FFF2-40B4-BE49-F238E27FC236}">
                <a16:creationId xmlns:a16="http://schemas.microsoft.com/office/drawing/2014/main" id="{C76CE175-B3E7-1DC8-E9D2-FFB0A221C6F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054066" y="5050138"/>
            <a:ext cx="761541" cy="761541"/>
          </a:xfrm>
          <a:prstGeom prst="rect">
            <a:avLst/>
          </a:prstGeom>
        </p:spPr>
      </p:pic>
      <p:pic>
        <p:nvPicPr>
          <p:cNvPr id="20" name="Graphic 19" descr="Scatterplot outline">
            <a:extLst>
              <a:ext uri="{FF2B5EF4-FFF2-40B4-BE49-F238E27FC236}">
                <a16:creationId xmlns:a16="http://schemas.microsoft.com/office/drawing/2014/main" id="{5BCB7ED3-0EF8-899D-B12F-63655DB93928}"/>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386292" y="4203870"/>
            <a:ext cx="761541" cy="761541"/>
          </a:xfrm>
          <a:prstGeom prst="rect">
            <a:avLst/>
          </a:prstGeom>
        </p:spPr>
      </p:pic>
      <p:pic>
        <p:nvPicPr>
          <p:cNvPr id="21" name="Graphic 20" descr="Ethernet outline">
            <a:extLst>
              <a:ext uri="{FF2B5EF4-FFF2-40B4-BE49-F238E27FC236}">
                <a16:creationId xmlns:a16="http://schemas.microsoft.com/office/drawing/2014/main" id="{51AC9046-8D68-4929-3DAA-FF3BE0E18EAF}"/>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8977670" y="5118270"/>
            <a:ext cx="761541" cy="761541"/>
          </a:xfrm>
          <a:prstGeom prst="rect">
            <a:avLst/>
          </a:prstGeom>
        </p:spPr>
      </p:pic>
      <p:pic>
        <p:nvPicPr>
          <p:cNvPr id="22" name="Graphic 21" descr="Server outline">
            <a:extLst>
              <a:ext uri="{FF2B5EF4-FFF2-40B4-BE49-F238E27FC236}">
                <a16:creationId xmlns:a16="http://schemas.microsoft.com/office/drawing/2014/main" id="{4083C3A9-B8D3-90DC-B073-AA31C4D0B4C8}"/>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1155856" y="4576696"/>
            <a:ext cx="761541" cy="761541"/>
          </a:xfrm>
          <a:prstGeom prst="rect">
            <a:avLst/>
          </a:prstGeom>
        </p:spPr>
      </p:pic>
      <p:pic>
        <p:nvPicPr>
          <p:cNvPr id="23" name="Graphic 22" descr="Cloud Computing outline">
            <a:extLst>
              <a:ext uri="{FF2B5EF4-FFF2-40B4-BE49-F238E27FC236}">
                <a16:creationId xmlns:a16="http://schemas.microsoft.com/office/drawing/2014/main" id="{2DA52ECA-550C-8567-49B7-AD65C2718EC6}"/>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7974017" y="2469472"/>
            <a:ext cx="761541" cy="761541"/>
          </a:xfrm>
          <a:prstGeom prst="rect">
            <a:avLst/>
          </a:prstGeom>
        </p:spPr>
      </p:pic>
      <p:pic>
        <p:nvPicPr>
          <p:cNvPr id="24" name="Graphic 23" descr="Web design outline">
            <a:extLst>
              <a:ext uri="{FF2B5EF4-FFF2-40B4-BE49-F238E27FC236}">
                <a16:creationId xmlns:a16="http://schemas.microsoft.com/office/drawing/2014/main" id="{7C830C65-E0CF-0811-26D1-E56607529BCD}"/>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8643363" y="1072656"/>
            <a:ext cx="761541" cy="761541"/>
          </a:xfrm>
          <a:prstGeom prst="rect">
            <a:avLst/>
          </a:prstGeom>
        </p:spPr>
      </p:pic>
      <p:pic>
        <p:nvPicPr>
          <p:cNvPr id="25" name="Graphic 24" descr="Processor outline">
            <a:extLst>
              <a:ext uri="{FF2B5EF4-FFF2-40B4-BE49-F238E27FC236}">
                <a16:creationId xmlns:a16="http://schemas.microsoft.com/office/drawing/2014/main" id="{444FEEB4-0757-51C2-4642-E25B1B68BC79}"/>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6783656" y="3600685"/>
            <a:ext cx="761541" cy="761541"/>
          </a:xfrm>
          <a:prstGeom prst="rect">
            <a:avLst/>
          </a:prstGeom>
        </p:spPr>
      </p:pic>
      <p:pic>
        <p:nvPicPr>
          <p:cNvPr id="26" name="Graphic 25" descr="Abacus outline">
            <a:extLst>
              <a:ext uri="{FF2B5EF4-FFF2-40B4-BE49-F238E27FC236}">
                <a16:creationId xmlns:a16="http://schemas.microsoft.com/office/drawing/2014/main" id="{86C0E75E-BEAE-CB7A-9A60-A020E6362FFE}"/>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1068185" y="1286134"/>
            <a:ext cx="761541" cy="761541"/>
          </a:xfrm>
          <a:prstGeom prst="rect">
            <a:avLst/>
          </a:prstGeom>
        </p:spPr>
      </p:pic>
      <p:pic>
        <p:nvPicPr>
          <p:cNvPr id="27" name="Graphic 26" descr="Doctor female with solid fill">
            <a:extLst>
              <a:ext uri="{FF2B5EF4-FFF2-40B4-BE49-F238E27FC236}">
                <a16:creationId xmlns:a16="http://schemas.microsoft.com/office/drawing/2014/main" id="{C0A4E6F6-B92B-6E6B-F229-64DD0D1B804C}"/>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3400465" y="2638681"/>
            <a:ext cx="1218466" cy="1218466"/>
          </a:xfrm>
          <a:prstGeom prst="rect">
            <a:avLst/>
          </a:prstGeom>
        </p:spPr>
      </p:pic>
      <p:pic>
        <p:nvPicPr>
          <p:cNvPr id="28" name="Graphic 27" descr="Farmer male with solid fill">
            <a:extLst>
              <a:ext uri="{FF2B5EF4-FFF2-40B4-BE49-F238E27FC236}">
                <a16:creationId xmlns:a16="http://schemas.microsoft.com/office/drawing/2014/main" id="{44647A3C-D8C6-D592-6581-A3E644518ABB}"/>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4687471" y="3143760"/>
            <a:ext cx="1218466" cy="1218466"/>
          </a:xfrm>
          <a:prstGeom prst="rect">
            <a:avLst/>
          </a:prstGeom>
        </p:spPr>
      </p:pic>
      <p:pic>
        <p:nvPicPr>
          <p:cNvPr id="29" name="Graphic 28" descr="Scientist female with solid fill">
            <a:extLst>
              <a:ext uri="{FF2B5EF4-FFF2-40B4-BE49-F238E27FC236}">
                <a16:creationId xmlns:a16="http://schemas.microsoft.com/office/drawing/2014/main" id="{836F2B94-03DD-8E1D-1184-E1900CF9D3F7}"/>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3951820" y="4317946"/>
            <a:ext cx="1218466" cy="1218466"/>
          </a:xfrm>
          <a:prstGeom prst="rect">
            <a:avLst/>
          </a:prstGeom>
        </p:spPr>
      </p:pic>
      <p:sp>
        <p:nvSpPr>
          <p:cNvPr id="4" name="Rectangle 3">
            <a:extLst>
              <a:ext uri="{FF2B5EF4-FFF2-40B4-BE49-F238E27FC236}">
                <a16:creationId xmlns:a16="http://schemas.microsoft.com/office/drawing/2014/main" id="{725220ED-841F-5014-FFC4-8630C96AC029}"/>
              </a:ext>
            </a:extLst>
          </p:cNvPr>
          <p:cNvSpPr/>
          <p:nvPr/>
        </p:nvSpPr>
        <p:spPr>
          <a:xfrm>
            <a:off x="6494669" y="785813"/>
            <a:ext cx="5335058" cy="5232870"/>
          </a:xfrm>
          <a:prstGeom prst="rect">
            <a:avLst/>
          </a:prstGeom>
          <a:solidFill>
            <a:schemeClr val="bg1">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E4447BE-1AC6-B0AD-0B67-8AE8D9050BDC}"/>
              </a:ext>
            </a:extLst>
          </p:cNvPr>
          <p:cNvSpPr/>
          <p:nvPr/>
        </p:nvSpPr>
        <p:spPr>
          <a:xfrm>
            <a:off x="9101287" y="1498418"/>
            <a:ext cx="2728439" cy="646331"/>
          </a:xfrm>
          <a:custGeom>
            <a:avLst/>
            <a:gdLst>
              <a:gd name="connsiteX0" fmla="*/ 0 w 2728439"/>
              <a:gd name="connsiteY0" fmla="*/ 0 h 646331"/>
              <a:gd name="connsiteX1" fmla="*/ 600257 w 2728439"/>
              <a:gd name="connsiteY1" fmla="*/ 0 h 646331"/>
              <a:gd name="connsiteX2" fmla="*/ 1282366 w 2728439"/>
              <a:gd name="connsiteY2" fmla="*/ 0 h 646331"/>
              <a:gd name="connsiteX3" fmla="*/ 1937192 w 2728439"/>
              <a:gd name="connsiteY3" fmla="*/ 0 h 646331"/>
              <a:gd name="connsiteX4" fmla="*/ 2728439 w 2728439"/>
              <a:gd name="connsiteY4" fmla="*/ 0 h 646331"/>
              <a:gd name="connsiteX5" fmla="*/ 2728439 w 2728439"/>
              <a:gd name="connsiteY5" fmla="*/ 646331 h 646331"/>
              <a:gd name="connsiteX6" fmla="*/ 2073614 w 2728439"/>
              <a:gd name="connsiteY6" fmla="*/ 646331 h 646331"/>
              <a:gd name="connsiteX7" fmla="*/ 1446073 w 2728439"/>
              <a:gd name="connsiteY7" fmla="*/ 646331 h 646331"/>
              <a:gd name="connsiteX8" fmla="*/ 845816 w 2728439"/>
              <a:gd name="connsiteY8" fmla="*/ 646331 h 646331"/>
              <a:gd name="connsiteX9" fmla="*/ 0 w 2728439"/>
              <a:gd name="connsiteY9" fmla="*/ 646331 h 646331"/>
              <a:gd name="connsiteX10" fmla="*/ 0 w 2728439"/>
              <a:gd name="connsiteY10"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8439" h="646331" fill="none" extrusionOk="0">
                <a:moveTo>
                  <a:pt x="0" y="0"/>
                </a:moveTo>
                <a:cubicBezTo>
                  <a:pt x="251787" y="17437"/>
                  <a:pt x="413000" y="-1344"/>
                  <a:pt x="600257" y="0"/>
                </a:cubicBezTo>
                <a:cubicBezTo>
                  <a:pt x="787514" y="1344"/>
                  <a:pt x="1003237" y="11317"/>
                  <a:pt x="1282366" y="0"/>
                </a:cubicBezTo>
                <a:cubicBezTo>
                  <a:pt x="1561495" y="-11317"/>
                  <a:pt x="1658654" y="1489"/>
                  <a:pt x="1937192" y="0"/>
                </a:cubicBezTo>
                <a:cubicBezTo>
                  <a:pt x="2215730" y="-1489"/>
                  <a:pt x="2400541" y="-37536"/>
                  <a:pt x="2728439" y="0"/>
                </a:cubicBezTo>
                <a:cubicBezTo>
                  <a:pt x="2753463" y="204929"/>
                  <a:pt x="2715303" y="360841"/>
                  <a:pt x="2728439" y="646331"/>
                </a:cubicBezTo>
                <a:cubicBezTo>
                  <a:pt x="2413331" y="658527"/>
                  <a:pt x="2379205" y="627978"/>
                  <a:pt x="2073614" y="646331"/>
                </a:cubicBezTo>
                <a:cubicBezTo>
                  <a:pt x="1768023" y="664684"/>
                  <a:pt x="1722301" y="648556"/>
                  <a:pt x="1446073" y="646331"/>
                </a:cubicBezTo>
                <a:cubicBezTo>
                  <a:pt x="1169845" y="644106"/>
                  <a:pt x="1114633" y="647344"/>
                  <a:pt x="845816" y="646331"/>
                </a:cubicBezTo>
                <a:cubicBezTo>
                  <a:pt x="576999" y="645318"/>
                  <a:pt x="252789" y="646316"/>
                  <a:pt x="0" y="646331"/>
                </a:cubicBezTo>
                <a:cubicBezTo>
                  <a:pt x="6447" y="357671"/>
                  <a:pt x="13661" y="199221"/>
                  <a:pt x="0" y="0"/>
                </a:cubicBezTo>
                <a:close/>
              </a:path>
              <a:path w="2728439" h="646331" stroke="0" extrusionOk="0">
                <a:moveTo>
                  <a:pt x="0" y="0"/>
                </a:moveTo>
                <a:cubicBezTo>
                  <a:pt x="307805" y="-30494"/>
                  <a:pt x="469662" y="20176"/>
                  <a:pt x="709394" y="0"/>
                </a:cubicBezTo>
                <a:cubicBezTo>
                  <a:pt x="949126" y="-20176"/>
                  <a:pt x="1232983" y="30566"/>
                  <a:pt x="1364220" y="0"/>
                </a:cubicBezTo>
                <a:cubicBezTo>
                  <a:pt x="1495457" y="-30566"/>
                  <a:pt x="1922595" y="5527"/>
                  <a:pt x="2073614" y="0"/>
                </a:cubicBezTo>
                <a:cubicBezTo>
                  <a:pt x="2224633" y="-5527"/>
                  <a:pt x="2507554" y="2717"/>
                  <a:pt x="2728439" y="0"/>
                </a:cubicBezTo>
                <a:cubicBezTo>
                  <a:pt x="2724646" y="300123"/>
                  <a:pt x="2707809" y="411784"/>
                  <a:pt x="2728439" y="646331"/>
                </a:cubicBezTo>
                <a:cubicBezTo>
                  <a:pt x="2449573" y="668260"/>
                  <a:pt x="2324989" y="629042"/>
                  <a:pt x="1991760" y="646331"/>
                </a:cubicBezTo>
                <a:cubicBezTo>
                  <a:pt x="1658531" y="663620"/>
                  <a:pt x="1462360" y="620090"/>
                  <a:pt x="1309651" y="646331"/>
                </a:cubicBezTo>
                <a:cubicBezTo>
                  <a:pt x="1156942" y="672572"/>
                  <a:pt x="802835" y="647697"/>
                  <a:pt x="627541" y="646331"/>
                </a:cubicBezTo>
                <a:cubicBezTo>
                  <a:pt x="452247" y="644966"/>
                  <a:pt x="157992" y="617587"/>
                  <a:pt x="0" y="646331"/>
                </a:cubicBezTo>
                <a:cubicBezTo>
                  <a:pt x="1623" y="413564"/>
                  <a:pt x="-30015" y="220606"/>
                  <a:pt x="0" y="0"/>
                </a:cubicBezTo>
                <a:close/>
              </a:path>
            </a:pathLst>
          </a:custGeom>
          <a:solidFill>
            <a:schemeClr val="bg1"/>
          </a:solidFill>
          <a:ln w="19050">
            <a:solidFill>
              <a:schemeClr val="accent5"/>
            </a:solidFill>
            <a:extLst>
              <a:ext uri="{C807C97D-BFC1-408E-A445-0C87EB9F89A2}">
                <ask:lineSketchStyleProps xmlns:ask="http://schemas.microsoft.com/office/drawing/2018/sketchyshapes" sd="3001128294">
                  <a:prstGeom prst="rect">
                    <a:avLst/>
                  </a:prstGeom>
                  <ask:type>
                    <ask:lineSketchFreehand/>
                  </ask:type>
                </ask:lineSketchStyleProps>
              </a:ext>
            </a:extLst>
          </a:ln>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chemeClr val="accent5"/>
                </a:solidFill>
                <a:uLnTx/>
                <a:uFillTx/>
                <a:latin typeface="Calibri" panose="020F0502020204030204"/>
                <a:ea typeface="+mn-ea"/>
                <a:cs typeface="+mn-cs"/>
              </a:rPr>
              <a:t>Data Scientist</a:t>
            </a:r>
          </a:p>
        </p:txBody>
      </p:sp>
      <p:pic>
        <p:nvPicPr>
          <p:cNvPr id="32" name="Graphic 31" descr="Programmer">
            <a:extLst>
              <a:ext uri="{FF2B5EF4-FFF2-40B4-BE49-F238E27FC236}">
                <a16:creationId xmlns:a16="http://schemas.microsoft.com/office/drawing/2014/main" id="{CC1383DD-EB90-27A5-4E14-6CED70A77F91}"/>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8568328" y="1934543"/>
            <a:ext cx="3794348" cy="3794348"/>
          </a:xfrm>
          <a:prstGeom prst="rect">
            <a:avLst/>
          </a:prstGeom>
        </p:spPr>
      </p:pic>
      <p:graphicFrame>
        <p:nvGraphicFramePr>
          <p:cNvPr id="33" name="Diagram 32">
            <a:extLst>
              <a:ext uri="{FF2B5EF4-FFF2-40B4-BE49-F238E27FC236}">
                <a16:creationId xmlns:a16="http://schemas.microsoft.com/office/drawing/2014/main" id="{FBE86A69-BC78-1A41-C55C-29A48073B0D9}"/>
              </a:ext>
            </a:extLst>
          </p:cNvPr>
          <p:cNvGraphicFramePr/>
          <p:nvPr>
            <p:extLst>
              <p:ext uri="{D42A27DB-BD31-4B8C-83A1-F6EECF244321}">
                <p14:modId xmlns:p14="http://schemas.microsoft.com/office/powerpoint/2010/main" val="2870745056"/>
              </p:ext>
            </p:extLst>
          </p:nvPr>
        </p:nvGraphicFramePr>
        <p:xfrm>
          <a:off x="5087523" y="2551182"/>
          <a:ext cx="4140576" cy="2759046"/>
        </p:xfrm>
        <a:graphic>
          <a:graphicData uri="http://schemas.openxmlformats.org/drawingml/2006/diagram">
            <dgm:relIds xmlns:dgm="http://schemas.openxmlformats.org/drawingml/2006/diagram" xmlns:r="http://schemas.openxmlformats.org/officeDocument/2006/relationships" r:dm="rId49" r:lo="rId50" r:qs="rId51" r:cs="rId52"/>
          </a:graphicData>
        </a:graphic>
      </p:graphicFrame>
    </p:spTree>
    <p:extLst>
      <p:ext uri="{BB962C8B-B14F-4D97-AF65-F5344CB8AC3E}">
        <p14:creationId xmlns:p14="http://schemas.microsoft.com/office/powerpoint/2010/main" val="6256658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sp>
        <p:nvSpPr>
          <p:cNvPr id="3" name="TextBox 2">
            <a:extLst>
              <a:ext uri="{FF2B5EF4-FFF2-40B4-BE49-F238E27FC236}">
                <a16:creationId xmlns:a16="http://schemas.microsoft.com/office/drawing/2014/main" id="{B16D3A86-3F7C-F1A7-EDCE-CE0A61BD6E9C}"/>
              </a:ext>
            </a:extLst>
          </p:cNvPr>
          <p:cNvSpPr txBox="1"/>
          <p:nvPr/>
        </p:nvSpPr>
        <p:spPr>
          <a:xfrm>
            <a:off x="3600451" y="6100763"/>
            <a:ext cx="7215188" cy="646331"/>
          </a:xfrm>
          <a:prstGeom prst="rect">
            <a:avLst/>
          </a:prstGeom>
          <a:noFill/>
        </p:spPr>
        <p:txBody>
          <a:bodyPr wrap="square" rtlCol="0">
            <a:spAutoFit/>
          </a:bodyPr>
          <a:lstStyle/>
          <a:p>
            <a:r>
              <a:rPr lang="en-US" dirty="0"/>
              <a:t>Defining and Analysis: A Study of Client-Facing Data Scientists. Mosca, Robinson, Clarke, </a:t>
            </a:r>
            <a:r>
              <a:rPr lang="en-US" dirty="0" err="1"/>
              <a:t>Redelmeier</a:t>
            </a:r>
            <a:r>
              <a:rPr lang="en-US" dirty="0"/>
              <a:t>, Coates, Cashman, Chang. </a:t>
            </a:r>
          </a:p>
        </p:txBody>
      </p:sp>
      <p:pic>
        <p:nvPicPr>
          <p:cNvPr id="6" name="Picture 5">
            <a:extLst>
              <a:ext uri="{FF2B5EF4-FFF2-40B4-BE49-F238E27FC236}">
                <a16:creationId xmlns:a16="http://schemas.microsoft.com/office/drawing/2014/main" id="{3DFA8BC1-C2E5-B161-52C6-98423EB84D09}"/>
              </a:ext>
            </a:extLst>
          </p:cNvPr>
          <p:cNvPicPr>
            <a:picLocks noChangeAspect="1"/>
          </p:cNvPicPr>
          <p:nvPr/>
        </p:nvPicPr>
        <p:blipFill>
          <a:blip r:embed="rId3"/>
          <a:stretch>
            <a:fillRect/>
          </a:stretch>
        </p:blipFill>
        <p:spPr>
          <a:xfrm>
            <a:off x="11247108" y="6368781"/>
            <a:ext cx="850902" cy="352565"/>
          </a:xfrm>
          <a:prstGeom prst="rect">
            <a:avLst/>
          </a:prstGeom>
        </p:spPr>
      </p:pic>
      <p:sp>
        <p:nvSpPr>
          <p:cNvPr id="45" name="Cloud Callout 44">
            <a:extLst>
              <a:ext uri="{FF2B5EF4-FFF2-40B4-BE49-F238E27FC236}">
                <a16:creationId xmlns:a16="http://schemas.microsoft.com/office/drawing/2014/main" id="{8ED43856-087E-6CCF-D57F-FFAC363E60B1}"/>
              </a:ext>
            </a:extLst>
          </p:cNvPr>
          <p:cNvSpPr/>
          <p:nvPr/>
        </p:nvSpPr>
        <p:spPr>
          <a:xfrm>
            <a:off x="4759965" y="1086389"/>
            <a:ext cx="5628650" cy="1330986"/>
          </a:xfrm>
          <a:prstGeom prst="cloudCallout">
            <a:avLst>
              <a:gd name="adj1" fmla="val -54982"/>
              <a:gd name="adj2" fmla="val -25207"/>
            </a:avLst>
          </a:prstGeom>
          <a:solidFill>
            <a:schemeClr val="accent1">
              <a:lumMod val="20000"/>
              <a:lumOff val="8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loud Callout 45">
            <a:extLst>
              <a:ext uri="{FF2B5EF4-FFF2-40B4-BE49-F238E27FC236}">
                <a16:creationId xmlns:a16="http://schemas.microsoft.com/office/drawing/2014/main" id="{F3A99D9F-C49F-CC18-4FD3-FE100AA78A23}"/>
              </a:ext>
            </a:extLst>
          </p:cNvPr>
          <p:cNvSpPr/>
          <p:nvPr/>
        </p:nvSpPr>
        <p:spPr>
          <a:xfrm>
            <a:off x="4785807" y="4362965"/>
            <a:ext cx="5628650" cy="1330986"/>
          </a:xfrm>
          <a:prstGeom prst="cloudCallout">
            <a:avLst>
              <a:gd name="adj1" fmla="val -54982"/>
              <a:gd name="adj2" fmla="val -25207"/>
            </a:avLst>
          </a:prstGeom>
          <a:solidFill>
            <a:schemeClr val="accent1">
              <a:lumMod val="20000"/>
              <a:lumOff val="8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descr="Programmer">
            <a:extLst>
              <a:ext uri="{FF2B5EF4-FFF2-40B4-BE49-F238E27FC236}">
                <a16:creationId xmlns:a16="http://schemas.microsoft.com/office/drawing/2014/main" id="{26EC48DF-9646-B721-3A5B-073DFD325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45107" y="2216724"/>
            <a:ext cx="2346893" cy="2346893"/>
          </a:xfrm>
          <a:prstGeom prst="rect">
            <a:avLst/>
          </a:prstGeom>
        </p:spPr>
      </p:pic>
      <p:sp>
        <p:nvSpPr>
          <p:cNvPr id="49" name="Cloud Callout 48">
            <a:extLst>
              <a:ext uri="{FF2B5EF4-FFF2-40B4-BE49-F238E27FC236}">
                <a16:creationId xmlns:a16="http://schemas.microsoft.com/office/drawing/2014/main" id="{EBA8CC29-F87E-A275-302F-8F9CCF941A0F}"/>
              </a:ext>
            </a:extLst>
          </p:cNvPr>
          <p:cNvSpPr/>
          <p:nvPr/>
        </p:nvSpPr>
        <p:spPr>
          <a:xfrm>
            <a:off x="4759965" y="2698075"/>
            <a:ext cx="5628650" cy="1330986"/>
          </a:xfrm>
          <a:prstGeom prst="cloudCallout">
            <a:avLst>
              <a:gd name="adj1" fmla="val -54982"/>
              <a:gd name="adj2" fmla="val -25207"/>
            </a:avLst>
          </a:prstGeom>
          <a:solidFill>
            <a:schemeClr val="accent1">
              <a:lumMod val="20000"/>
              <a:lumOff val="8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Graphic 49" descr="Office worker">
            <a:extLst>
              <a:ext uri="{FF2B5EF4-FFF2-40B4-BE49-F238E27FC236}">
                <a16:creationId xmlns:a16="http://schemas.microsoft.com/office/drawing/2014/main" id="{5E8AA027-38F9-EB99-1D2D-4D9918B678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03813" y="2575639"/>
            <a:ext cx="1860698" cy="1860698"/>
          </a:xfrm>
          <a:prstGeom prst="rect">
            <a:avLst/>
          </a:prstGeom>
        </p:spPr>
      </p:pic>
      <p:pic>
        <p:nvPicPr>
          <p:cNvPr id="51" name="Graphic 50" descr="Office worker">
            <a:extLst>
              <a:ext uri="{FF2B5EF4-FFF2-40B4-BE49-F238E27FC236}">
                <a16:creationId xmlns:a16="http://schemas.microsoft.com/office/drawing/2014/main" id="{5C8FEC21-945F-4157-8302-68DB6B2895B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03813" y="962013"/>
            <a:ext cx="1860698" cy="1860698"/>
          </a:xfrm>
          <a:prstGeom prst="rect">
            <a:avLst/>
          </a:prstGeom>
        </p:spPr>
      </p:pic>
      <p:sp>
        <p:nvSpPr>
          <p:cNvPr id="52" name="Rectangle 51">
            <a:extLst>
              <a:ext uri="{FF2B5EF4-FFF2-40B4-BE49-F238E27FC236}">
                <a16:creationId xmlns:a16="http://schemas.microsoft.com/office/drawing/2014/main" id="{9744D83C-9B32-10F9-C72C-9D907D481C20}"/>
              </a:ext>
            </a:extLst>
          </p:cNvPr>
          <p:cNvSpPr/>
          <p:nvPr/>
        </p:nvSpPr>
        <p:spPr>
          <a:xfrm>
            <a:off x="5806993" y="4725016"/>
            <a:ext cx="3287951" cy="461665"/>
          </a:xfrm>
          <a:prstGeom prst="rect">
            <a:avLst/>
          </a:prstGeom>
          <a:noFill/>
        </p:spPr>
        <p:txBody>
          <a:bodyPr wrap="none" lIns="91440" tIns="45720" rIns="91440" bIns="45720">
            <a:spAutoFit/>
          </a:bodyPr>
          <a:lstStyle/>
          <a:p>
            <a:pPr algn="ctr"/>
            <a:r>
              <a:rPr lang="en-US" sz="2400" b="0" cap="none" spc="0" dirty="0">
                <a:ln w="0"/>
                <a:solidFill>
                  <a:srgbClr val="FF0000"/>
                </a:solidFill>
                <a:effectLst>
                  <a:outerShdw blurRad="38100" dist="19050" dir="2700000" algn="tl" rotWithShape="0">
                    <a:schemeClr val="dk1">
                      <a:alpha val="40000"/>
                    </a:schemeClr>
                  </a:outerShdw>
                </a:effectLst>
              </a:rPr>
              <a:t>Tell me about millennials</a:t>
            </a:r>
          </a:p>
        </p:txBody>
      </p:sp>
      <p:sp>
        <p:nvSpPr>
          <p:cNvPr id="53" name="Rectangle 52">
            <a:extLst>
              <a:ext uri="{FF2B5EF4-FFF2-40B4-BE49-F238E27FC236}">
                <a16:creationId xmlns:a16="http://schemas.microsoft.com/office/drawing/2014/main" id="{51FC8A7D-4FE2-06AA-9708-8695A73F28D4}"/>
              </a:ext>
            </a:extLst>
          </p:cNvPr>
          <p:cNvSpPr/>
          <p:nvPr/>
        </p:nvSpPr>
        <p:spPr>
          <a:xfrm>
            <a:off x="4958387" y="3018569"/>
            <a:ext cx="5396360" cy="855252"/>
          </a:xfrm>
          <a:prstGeom prst="rect">
            <a:avLst/>
          </a:prstGeom>
          <a:noFill/>
        </p:spPr>
        <p:txBody>
          <a:bodyPr wrap="square" lIns="91440" tIns="45720" rIns="91440" bIns="45720">
            <a:spAutoFit/>
          </a:bodyPr>
          <a:lstStyle/>
          <a:p>
            <a:pPr algn="ctr"/>
            <a:r>
              <a:rPr lang="en-US" sz="2400" b="0" cap="none" spc="0" dirty="0">
                <a:ln w="0"/>
                <a:solidFill>
                  <a:srgbClr val="FF0000"/>
                </a:solidFill>
                <a:effectLst>
                  <a:outerShdw blurRad="38100" dist="19050" dir="2700000" algn="tl" rotWithShape="0">
                    <a:schemeClr val="dk1">
                      <a:alpha val="40000"/>
                    </a:schemeClr>
                  </a:outerShdw>
                </a:effectLst>
              </a:rPr>
              <a:t>Should I target millennials with mobile banking app ads? </a:t>
            </a:r>
          </a:p>
        </p:txBody>
      </p:sp>
      <p:sp>
        <p:nvSpPr>
          <p:cNvPr id="54" name="Rectangle 53">
            <a:extLst>
              <a:ext uri="{FF2B5EF4-FFF2-40B4-BE49-F238E27FC236}">
                <a16:creationId xmlns:a16="http://schemas.microsoft.com/office/drawing/2014/main" id="{4F811CDA-519D-5DA9-9236-4AE704361473}"/>
              </a:ext>
            </a:extLst>
          </p:cNvPr>
          <p:cNvSpPr/>
          <p:nvPr/>
        </p:nvSpPr>
        <p:spPr>
          <a:xfrm>
            <a:off x="5217841" y="1311102"/>
            <a:ext cx="4877452" cy="830997"/>
          </a:xfrm>
          <a:prstGeom prst="rect">
            <a:avLst/>
          </a:prstGeom>
        </p:spPr>
        <p:txBody>
          <a:bodyPr wrap="square">
            <a:spAutoFit/>
          </a:bodyPr>
          <a:lstStyle/>
          <a:p>
            <a:pPr algn="ctr"/>
            <a:r>
              <a:rPr lang="en-US" sz="2400" dirty="0">
                <a:ln w="0"/>
                <a:solidFill>
                  <a:srgbClr val="FF0000"/>
                </a:solidFill>
                <a:effectLst>
                  <a:outerShdw blurRad="38100" dist="19050" dir="2700000" algn="tl" rotWithShape="0">
                    <a:schemeClr val="dk1">
                      <a:alpha val="40000"/>
                    </a:schemeClr>
                  </a:outerShdw>
                </a:effectLst>
              </a:rPr>
              <a:t>Prove millennials have more apps than other age groups</a:t>
            </a:r>
          </a:p>
        </p:txBody>
      </p:sp>
      <p:pic>
        <p:nvPicPr>
          <p:cNvPr id="55" name="Graphic 54" descr="Office worker">
            <a:extLst>
              <a:ext uri="{FF2B5EF4-FFF2-40B4-BE49-F238E27FC236}">
                <a16:creationId xmlns:a16="http://schemas.microsoft.com/office/drawing/2014/main" id="{82408C5B-9532-4E54-AA66-FD05633A4CD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03813" y="4082903"/>
            <a:ext cx="1860698" cy="1860698"/>
          </a:xfrm>
          <a:prstGeom prst="rect">
            <a:avLst/>
          </a:prstGeom>
        </p:spPr>
      </p:pic>
      <p:sp>
        <p:nvSpPr>
          <p:cNvPr id="56" name="Line Callout 1 55">
            <a:extLst>
              <a:ext uri="{FF2B5EF4-FFF2-40B4-BE49-F238E27FC236}">
                <a16:creationId xmlns:a16="http://schemas.microsoft.com/office/drawing/2014/main" id="{C90FAAC7-4C7A-026A-5D24-960B46321389}"/>
              </a:ext>
            </a:extLst>
          </p:cNvPr>
          <p:cNvSpPr/>
          <p:nvPr/>
        </p:nvSpPr>
        <p:spPr>
          <a:xfrm>
            <a:off x="11111455" y="281681"/>
            <a:ext cx="864732" cy="493094"/>
          </a:xfrm>
          <a:prstGeom prst="borderCallout1">
            <a:avLst>
              <a:gd name="adj1" fmla="val 18750"/>
              <a:gd name="adj2" fmla="val -8333"/>
              <a:gd name="adj3" fmla="val 458233"/>
              <a:gd name="adj4" fmla="val -22477"/>
            </a:avLst>
          </a:prstGeom>
          <a:solidFill>
            <a:schemeClr val="accent1">
              <a:lumMod val="20000"/>
              <a:lumOff val="8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0000"/>
                </a:solidFill>
              </a:rPr>
              <a:t>Q1</a:t>
            </a:r>
            <a:endParaRPr lang="en-US" dirty="0">
              <a:solidFill>
                <a:srgbClr val="FF0000"/>
              </a:solidFill>
            </a:endParaRPr>
          </a:p>
        </p:txBody>
      </p:sp>
      <p:sp>
        <p:nvSpPr>
          <p:cNvPr id="57" name="Line Callout 1 56">
            <a:extLst>
              <a:ext uri="{FF2B5EF4-FFF2-40B4-BE49-F238E27FC236}">
                <a16:creationId xmlns:a16="http://schemas.microsoft.com/office/drawing/2014/main" id="{299B0FA3-8FD0-3912-3398-1D9F7646DBEC}"/>
              </a:ext>
            </a:extLst>
          </p:cNvPr>
          <p:cNvSpPr/>
          <p:nvPr/>
        </p:nvSpPr>
        <p:spPr>
          <a:xfrm>
            <a:off x="11082355" y="1174836"/>
            <a:ext cx="893832" cy="493094"/>
          </a:xfrm>
          <a:prstGeom prst="borderCallout1">
            <a:avLst>
              <a:gd name="adj1" fmla="val 18750"/>
              <a:gd name="adj2" fmla="val -8333"/>
              <a:gd name="adj3" fmla="val 269411"/>
              <a:gd name="adj4" fmla="val -21941"/>
            </a:avLst>
          </a:prstGeom>
          <a:solidFill>
            <a:schemeClr val="accent1">
              <a:lumMod val="20000"/>
              <a:lumOff val="8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0000"/>
                </a:solidFill>
              </a:rPr>
              <a:t>Q2</a:t>
            </a:r>
          </a:p>
        </p:txBody>
      </p:sp>
      <p:sp>
        <p:nvSpPr>
          <p:cNvPr id="58" name="Line Callout 1 57">
            <a:extLst>
              <a:ext uri="{FF2B5EF4-FFF2-40B4-BE49-F238E27FC236}">
                <a16:creationId xmlns:a16="http://schemas.microsoft.com/office/drawing/2014/main" id="{01B9F3FA-0E1A-3AF7-AED0-8DB461D53B9B}"/>
              </a:ext>
            </a:extLst>
          </p:cNvPr>
          <p:cNvSpPr/>
          <p:nvPr/>
        </p:nvSpPr>
        <p:spPr>
          <a:xfrm>
            <a:off x="11082355" y="1960136"/>
            <a:ext cx="893832" cy="493094"/>
          </a:xfrm>
          <a:prstGeom prst="borderCallout1">
            <a:avLst>
              <a:gd name="adj1" fmla="val 18750"/>
              <a:gd name="adj2" fmla="val -8333"/>
              <a:gd name="adj3" fmla="val 130590"/>
              <a:gd name="adj4" fmla="val -21399"/>
            </a:avLst>
          </a:prstGeom>
          <a:solidFill>
            <a:schemeClr val="accent1">
              <a:lumMod val="20000"/>
              <a:lumOff val="8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0000"/>
                </a:solidFill>
              </a:rPr>
              <a:t>Q3</a:t>
            </a:r>
          </a:p>
        </p:txBody>
      </p:sp>
    </p:spTree>
    <p:extLst>
      <p:ext uri="{BB962C8B-B14F-4D97-AF65-F5344CB8AC3E}">
        <p14:creationId xmlns:p14="http://schemas.microsoft.com/office/powerpoint/2010/main" val="1506144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9" grpId="0" animBg="1"/>
      <p:bldP spid="52" grpId="0"/>
      <p:bldP spid="53" grpId="0"/>
      <p:bldP spid="54" grpId="0"/>
      <p:bldP spid="56" grpId="0" animBg="1"/>
      <p:bldP spid="57" grpId="0" animBg="1"/>
      <p:bldP spid="5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C9EE1D-12BB-43F7-9A2A-893578DCA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43962A31-C54E-4762-B155-59777FED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0" name="Rectangle 19">
            <a:extLst>
              <a:ext uri="{FF2B5EF4-FFF2-40B4-BE49-F238E27FC236}">
                <a16:creationId xmlns:a16="http://schemas.microsoft.com/office/drawing/2014/main" id="{AA7850C8-8932-45FB-824D-8AB7D8469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28BB4B4-FCCA-4BB8-A5B5-7EDD9652D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12EA169-A2A5-D1CC-6884-C45059881EEE}"/>
              </a:ext>
            </a:extLst>
          </p:cNvPr>
          <p:cNvSpPr>
            <a:spLocks noGrp="1"/>
          </p:cNvSpPr>
          <p:nvPr>
            <p:ph type="title"/>
          </p:nvPr>
        </p:nvSpPr>
        <p:spPr>
          <a:xfrm>
            <a:off x="480607" y="1298448"/>
            <a:ext cx="3847930" cy="3255264"/>
          </a:xfrm>
        </p:spPr>
        <p:txBody>
          <a:bodyPr vert="horz" lIns="91440" tIns="45720" rIns="91440" bIns="45720" rtlCol="0" anchor="b">
            <a:normAutofit/>
          </a:bodyPr>
          <a:lstStyle/>
          <a:p>
            <a:r>
              <a:rPr lang="en-US" sz="5900" spc="-100"/>
              <a:t>Who Am I?</a:t>
            </a:r>
          </a:p>
        </p:txBody>
      </p:sp>
      <p:sp>
        <p:nvSpPr>
          <p:cNvPr id="24" name="Rectangle 23">
            <a:extLst>
              <a:ext uri="{FF2B5EF4-FFF2-40B4-BE49-F238E27FC236}">
                <a16:creationId xmlns:a16="http://schemas.microsoft.com/office/drawing/2014/main" id="{9EAD000C-FECC-4415-AB14-16AC3974C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758952"/>
            <a:ext cx="3379859" cy="3191490"/>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4A9CF7B-6D34-42D7-9614-7AA889926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758952"/>
            <a:ext cx="2849303" cy="18309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8DEA40E-A1A6-474E-BE3B-A06C929EB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4115150"/>
            <a:ext cx="3379859" cy="19838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72A6C1-76CF-4215-B818-52CFF4D7A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2722807"/>
            <a:ext cx="2849303" cy="33670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Run outline">
            <a:extLst>
              <a:ext uri="{FF2B5EF4-FFF2-40B4-BE49-F238E27FC236}">
                <a16:creationId xmlns:a16="http://schemas.microsoft.com/office/drawing/2014/main" id="{6A3406ED-FB70-F44B-830E-4E1BBBD5A69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5417903" y="1042986"/>
            <a:ext cx="1443039" cy="1443039"/>
          </a:xfrm>
          <a:prstGeom prst="rect">
            <a:avLst/>
          </a:prstGeom>
        </p:spPr>
      </p:pic>
      <p:sp>
        <p:nvSpPr>
          <p:cNvPr id="32" name="Rectangle 31">
            <a:extLst>
              <a:ext uri="{FF2B5EF4-FFF2-40B4-BE49-F238E27FC236}">
                <a16:creationId xmlns:a16="http://schemas.microsoft.com/office/drawing/2014/main" id="{E61CE9D6-3D74-4540-A98B-232824586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1" name="Graphic 10" descr="Deciduous tree outline">
            <a:extLst>
              <a:ext uri="{FF2B5EF4-FFF2-40B4-BE49-F238E27FC236}">
                <a16:creationId xmlns:a16="http://schemas.microsoft.com/office/drawing/2014/main" id="{3C0224A4-C520-E780-ADA9-8D7643AD42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24121" y="1686356"/>
            <a:ext cx="1443039" cy="1443039"/>
          </a:xfrm>
          <a:prstGeom prst="rect">
            <a:avLst/>
          </a:prstGeom>
        </p:spPr>
      </p:pic>
      <p:pic>
        <p:nvPicPr>
          <p:cNvPr id="9" name="Graphic 8" descr="Rolling Pin outline">
            <a:extLst>
              <a:ext uri="{FF2B5EF4-FFF2-40B4-BE49-F238E27FC236}">
                <a16:creationId xmlns:a16="http://schemas.microsoft.com/office/drawing/2014/main" id="{AE69D74D-A666-F8C0-0A8E-FDFF489EDF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53568" y="2496714"/>
            <a:ext cx="1443039" cy="1443039"/>
          </a:xfrm>
          <a:prstGeom prst="rect">
            <a:avLst/>
          </a:prstGeom>
        </p:spPr>
      </p:pic>
    </p:spTree>
    <p:extLst>
      <p:ext uri="{BB962C8B-B14F-4D97-AF65-F5344CB8AC3E}">
        <p14:creationId xmlns:p14="http://schemas.microsoft.com/office/powerpoint/2010/main" val="23969370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sp>
        <p:nvSpPr>
          <p:cNvPr id="3" name="TextBox 2">
            <a:extLst>
              <a:ext uri="{FF2B5EF4-FFF2-40B4-BE49-F238E27FC236}">
                <a16:creationId xmlns:a16="http://schemas.microsoft.com/office/drawing/2014/main" id="{B16D3A86-3F7C-F1A7-EDCE-CE0A61BD6E9C}"/>
              </a:ext>
            </a:extLst>
          </p:cNvPr>
          <p:cNvSpPr txBox="1"/>
          <p:nvPr/>
        </p:nvSpPr>
        <p:spPr>
          <a:xfrm>
            <a:off x="3600451" y="6100763"/>
            <a:ext cx="7215188" cy="646331"/>
          </a:xfrm>
          <a:prstGeom prst="rect">
            <a:avLst/>
          </a:prstGeom>
          <a:noFill/>
        </p:spPr>
        <p:txBody>
          <a:bodyPr wrap="square" rtlCol="0">
            <a:spAutoFit/>
          </a:bodyPr>
          <a:lstStyle/>
          <a:p>
            <a:r>
              <a:rPr lang="en-US" dirty="0"/>
              <a:t>Defining and Analysis: A Study of Client-Facing Data Scientists. Mosca, Robinson, Clarke, </a:t>
            </a:r>
            <a:r>
              <a:rPr lang="en-US" dirty="0" err="1"/>
              <a:t>Redelmeier</a:t>
            </a:r>
            <a:r>
              <a:rPr lang="en-US" dirty="0"/>
              <a:t>, Coates, Cashman, Chang. </a:t>
            </a:r>
          </a:p>
        </p:txBody>
      </p:sp>
      <p:pic>
        <p:nvPicPr>
          <p:cNvPr id="6" name="Picture 5">
            <a:extLst>
              <a:ext uri="{FF2B5EF4-FFF2-40B4-BE49-F238E27FC236}">
                <a16:creationId xmlns:a16="http://schemas.microsoft.com/office/drawing/2014/main" id="{3DFA8BC1-C2E5-B161-52C6-98423EB84D09}"/>
              </a:ext>
            </a:extLst>
          </p:cNvPr>
          <p:cNvPicPr>
            <a:picLocks noChangeAspect="1"/>
          </p:cNvPicPr>
          <p:nvPr/>
        </p:nvPicPr>
        <p:blipFill>
          <a:blip r:embed="rId3"/>
          <a:stretch>
            <a:fillRect/>
          </a:stretch>
        </p:blipFill>
        <p:spPr>
          <a:xfrm>
            <a:off x="11247108" y="6368781"/>
            <a:ext cx="850902" cy="352565"/>
          </a:xfrm>
          <a:prstGeom prst="rect">
            <a:avLst/>
          </a:prstGeom>
        </p:spPr>
      </p:pic>
      <p:sp>
        <p:nvSpPr>
          <p:cNvPr id="4" name="Rectangle 3">
            <a:extLst>
              <a:ext uri="{FF2B5EF4-FFF2-40B4-BE49-F238E27FC236}">
                <a16:creationId xmlns:a16="http://schemas.microsoft.com/office/drawing/2014/main" id="{EB86D938-C171-A824-8336-E55177EA2AC7}"/>
              </a:ext>
            </a:extLst>
          </p:cNvPr>
          <p:cNvSpPr/>
          <p:nvPr/>
        </p:nvSpPr>
        <p:spPr>
          <a:xfrm>
            <a:off x="3643315" y="1228845"/>
            <a:ext cx="3108960" cy="461665"/>
          </a:xfrm>
          <a:prstGeom prst="rect">
            <a:avLst/>
          </a:prstGeom>
          <a:solidFill>
            <a:schemeClr val="accent1"/>
          </a:solidFill>
        </p:spPr>
        <p:txBody>
          <a:bodyPr wrap="square" lIns="91440" tIns="45720" rIns="91440" bIns="45720">
            <a:spAutoFit/>
          </a:bodyPr>
          <a:lstStyle/>
          <a:p>
            <a:pPr algn="ctr"/>
            <a:r>
              <a:rPr lang="en-US" sz="2400" b="0" cap="none" spc="0" dirty="0">
                <a:ln w="0"/>
                <a:solidFill>
                  <a:schemeClr val="bg1"/>
                </a:solidFill>
                <a:effectLst>
                  <a:outerShdw blurRad="38100" dist="19050" dir="2700000" algn="tl" rotWithShape="0">
                    <a:schemeClr val="dk1">
                      <a:alpha val="40000"/>
                    </a:schemeClr>
                  </a:outerShdw>
                </a:effectLst>
              </a:rPr>
              <a:t>Working backwards</a:t>
            </a:r>
          </a:p>
        </p:txBody>
      </p:sp>
      <p:sp>
        <p:nvSpPr>
          <p:cNvPr id="5" name="Rectangle 4">
            <a:extLst>
              <a:ext uri="{FF2B5EF4-FFF2-40B4-BE49-F238E27FC236}">
                <a16:creationId xmlns:a16="http://schemas.microsoft.com/office/drawing/2014/main" id="{0D850F49-F161-BB02-E85D-D324358B69CC}"/>
              </a:ext>
            </a:extLst>
          </p:cNvPr>
          <p:cNvSpPr/>
          <p:nvPr/>
        </p:nvSpPr>
        <p:spPr>
          <a:xfrm>
            <a:off x="4337277" y="2411196"/>
            <a:ext cx="3145972" cy="461665"/>
          </a:xfrm>
          <a:prstGeom prst="rect">
            <a:avLst/>
          </a:prstGeom>
          <a:solidFill>
            <a:schemeClr val="accent1"/>
          </a:solidFill>
        </p:spPr>
        <p:txBody>
          <a:bodyPr wrap="square" lIns="91440" tIns="45720" rIns="91440" bIns="45720">
            <a:spAutoFit/>
          </a:bodyPr>
          <a:lstStyle/>
          <a:p>
            <a:pPr algn="ctr"/>
            <a:r>
              <a:rPr lang="en-US" sz="2400" b="0" cap="none" spc="0" dirty="0">
                <a:ln w="0"/>
                <a:solidFill>
                  <a:schemeClr val="bg1"/>
                </a:solidFill>
                <a:effectLst>
                  <a:outerShdw blurRad="38100" dist="19050" dir="2700000" algn="tl" rotWithShape="0">
                    <a:schemeClr val="dk1">
                      <a:alpha val="40000"/>
                    </a:schemeClr>
                  </a:outerShdw>
                </a:effectLst>
              </a:rPr>
              <a:t>Probing</a:t>
            </a:r>
          </a:p>
        </p:txBody>
      </p:sp>
      <p:sp>
        <p:nvSpPr>
          <p:cNvPr id="7" name="Rectangle 6">
            <a:extLst>
              <a:ext uri="{FF2B5EF4-FFF2-40B4-BE49-F238E27FC236}">
                <a16:creationId xmlns:a16="http://schemas.microsoft.com/office/drawing/2014/main" id="{FC3F7175-7CA4-FFB1-57CE-0B83B4F6CCE5}"/>
              </a:ext>
            </a:extLst>
          </p:cNvPr>
          <p:cNvSpPr/>
          <p:nvPr/>
        </p:nvSpPr>
        <p:spPr>
          <a:xfrm>
            <a:off x="5058766" y="3463559"/>
            <a:ext cx="3108960" cy="461665"/>
          </a:xfrm>
          <a:prstGeom prst="rect">
            <a:avLst/>
          </a:prstGeom>
          <a:solidFill>
            <a:schemeClr val="accent1"/>
          </a:solidFill>
        </p:spPr>
        <p:txBody>
          <a:bodyPr wrap="square">
            <a:spAutoFit/>
          </a:bodyPr>
          <a:lstStyle/>
          <a:p>
            <a:pPr algn="ctr"/>
            <a:r>
              <a:rPr lang="en-US" sz="2400" dirty="0">
                <a:ln w="0"/>
                <a:solidFill>
                  <a:schemeClr val="bg1"/>
                </a:solidFill>
                <a:effectLst>
                  <a:outerShdw blurRad="38100" dist="19050" dir="2700000" algn="tl" rotWithShape="0">
                    <a:schemeClr val="dk1">
                      <a:alpha val="40000"/>
                    </a:schemeClr>
                  </a:outerShdw>
                </a:effectLst>
              </a:rPr>
              <a:t>Recommending</a:t>
            </a:r>
          </a:p>
        </p:txBody>
      </p:sp>
      <p:sp>
        <p:nvSpPr>
          <p:cNvPr id="8" name="Rectangle 7">
            <a:extLst>
              <a:ext uri="{FF2B5EF4-FFF2-40B4-BE49-F238E27FC236}">
                <a16:creationId xmlns:a16="http://schemas.microsoft.com/office/drawing/2014/main" id="{E3567300-F072-791F-9429-F0B29EF0B26D}"/>
              </a:ext>
            </a:extLst>
          </p:cNvPr>
          <p:cNvSpPr/>
          <p:nvPr/>
        </p:nvSpPr>
        <p:spPr>
          <a:xfrm>
            <a:off x="8167726" y="1949531"/>
            <a:ext cx="1789252" cy="923330"/>
          </a:xfrm>
          <a:prstGeom prst="rect">
            <a:avLst/>
          </a:prstGeom>
          <a:noFill/>
        </p:spPr>
        <p:txBody>
          <a:bodyPr wrap="square" lIns="91440" tIns="45720" rIns="91440" bIns="45720">
            <a:spAutoFit/>
          </a:bodyPr>
          <a:lstStyle/>
          <a:p>
            <a:pPr algn="ctr"/>
            <a:r>
              <a:rPr lang="en-US" sz="5400" b="1" cap="none" spc="0" dirty="0">
                <a:ln w="0"/>
                <a:solidFill>
                  <a:srgbClr val="FF0000"/>
                </a:solidFill>
                <a:effectLst>
                  <a:outerShdw blurRad="38100" dist="25400" dir="5400000" algn="ctr" rotWithShape="0">
                    <a:srgbClr val="6E747A">
                      <a:alpha val="43000"/>
                    </a:srgbClr>
                  </a:outerShdw>
                </a:effectLst>
              </a:rPr>
              <a:t>NLP</a:t>
            </a:r>
          </a:p>
        </p:txBody>
      </p:sp>
      <p:sp>
        <p:nvSpPr>
          <p:cNvPr id="9" name="Rectangle 8">
            <a:extLst>
              <a:ext uri="{FF2B5EF4-FFF2-40B4-BE49-F238E27FC236}">
                <a16:creationId xmlns:a16="http://schemas.microsoft.com/office/drawing/2014/main" id="{439928BD-F3D4-3D88-29BD-72CE80C79C8F}"/>
              </a:ext>
            </a:extLst>
          </p:cNvPr>
          <p:cNvSpPr/>
          <p:nvPr/>
        </p:nvSpPr>
        <p:spPr>
          <a:xfrm>
            <a:off x="10191573" y="1949531"/>
            <a:ext cx="1789252" cy="923330"/>
          </a:xfrm>
          <a:prstGeom prst="rect">
            <a:avLst/>
          </a:prstGeom>
          <a:noFill/>
        </p:spPr>
        <p:txBody>
          <a:bodyPr wrap="square" lIns="91440" tIns="45720" rIns="91440" bIns="45720">
            <a:spAutoFit/>
          </a:bodyPr>
          <a:lstStyle/>
          <a:p>
            <a:pPr algn="ctr"/>
            <a:r>
              <a:rPr lang="en-US" sz="5400" b="1" cap="none" spc="0" dirty="0">
                <a:ln w="0"/>
                <a:solidFill>
                  <a:srgbClr val="FF0000"/>
                </a:solidFill>
                <a:effectLst>
                  <a:outerShdw blurRad="38100" dist="25400" dir="5400000" algn="ctr" rotWithShape="0">
                    <a:srgbClr val="6E747A">
                      <a:alpha val="43000"/>
                    </a:srgbClr>
                  </a:outerShdw>
                </a:effectLst>
              </a:rPr>
              <a:t>XAI</a:t>
            </a:r>
          </a:p>
        </p:txBody>
      </p:sp>
      <p:sp>
        <p:nvSpPr>
          <p:cNvPr id="10" name="Rectangle 9">
            <a:extLst>
              <a:ext uri="{FF2B5EF4-FFF2-40B4-BE49-F238E27FC236}">
                <a16:creationId xmlns:a16="http://schemas.microsoft.com/office/drawing/2014/main" id="{24CF6137-24AF-4AA2-7A8B-D0BDB6D201DF}"/>
              </a:ext>
            </a:extLst>
          </p:cNvPr>
          <p:cNvSpPr/>
          <p:nvPr/>
        </p:nvSpPr>
        <p:spPr>
          <a:xfrm>
            <a:off x="8854529" y="2955087"/>
            <a:ext cx="2674087" cy="923330"/>
          </a:xfrm>
          <a:prstGeom prst="rect">
            <a:avLst/>
          </a:prstGeom>
          <a:noFill/>
        </p:spPr>
        <p:txBody>
          <a:bodyPr wrap="square" lIns="91440" tIns="45720" rIns="91440" bIns="45720">
            <a:spAutoFit/>
          </a:bodyPr>
          <a:lstStyle/>
          <a:p>
            <a:pPr algn="ctr"/>
            <a:r>
              <a:rPr lang="en-US" sz="5400" b="1" cap="none" spc="0" dirty="0" err="1">
                <a:ln w="0"/>
                <a:solidFill>
                  <a:srgbClr val="FF0000"/>
                </a:solidFill>
                <a:effectLst>
                  <a:outerShdw blurRad="38100" dist="25400" dir="5400000" algn="ctr" rotWithShape="0">
                    <a:srgbClr val="6E747A">
                      <a:alpha val="43000"/>
                    </a:srgbClr>
                  </a:outerShdw>
                </a:effectLst>
              </a:rPr>
              <a:t>AutoML</a:t>
            </a:r>
            <a:endParaRPr lang="en-US" sz="5400" b="1" cap="none" spc="0" dirty="0">
              <a:ln w="0"/>
              <a:solidFill>
                <a:srgbClr val="FF0000"/>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756027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sp>
        <p:nvSpPr>
          <p:cNvPr id="4" name="object 4"/>
          <p:cNvSpPr txBox="1"/>
          <p:nvPr/>
        </p:nvSpPr>
        <p:spPr>
          <a:xfrm>
            <a:off x="5435561" y="2693571"/>
            <a:ext cx="3959225" cy="885190"/>
          </a:xfrm>
          <a:prstGeom prst="rect">
            <a:avLst/>
          </a:prstGeom>
        </p:spPr>
        <p:txBody>
          <a:bodyPr vert="horz" wrap="square" lIns="0" tIns="12700" rIns="0" bIns="0" rtlCol="0">
            <a:spAutoFit/>
          </a:bodyPr>
          <a:lstStyle/>
          <a:p>
            <a:pPr marR="91440" algn="ctr">
              <a:spcBef>
                <a:spcPts val="100"/>
              </a:spcBef>
            </a:pPr>
            <a:r>
              <a:rPr sz="2800" b="1" dirty="0">
                <a:solidFill>
                  <a:schemeClr val="tx1">
                    <a:lumMod val="75000"/>
                    <a:lumOff val="25000"/>
                  </a:schemeClr>
                </a:solidFill>
                <a:cs typeface="Arial"/>
              </a:rPr>
              <a:t>Idea</a:t>
            </a:r>
            <a:r>
              <a:rPr sz="2800" b="1" spc="-40" dirty="0">
                <a:solidFill>
                  <a:schemeClr val="tx1">
                    <a:lumMod val="75000"/>
                    <a:lumOff val="25000"/>
                  </a:schemeClr>
                </a:solidFill>
                <a:cs typeface="Arial"/>
              </a:rPr>
              <a:t> </a:t>
            </a:r>
            <a:r>
              <a:rPr lang="en-US" sz="2800" b="1" spc="-25" dirty="0">
                <a:solidFill>
                  <a:schemeClr val="tx1">
                    <a:lumMod val="75000"/>
                    <a:lumOff val="25000"/>
                  </a:schemeClr>
                </a:solidFill>
                <a:cs typeface="Arial"/>
              </a:rPr>
              <a:t>2</a:t>
            </a:r>
            <a:r>
              <a:rPr sz="2800" b="1" spc="-25" dirty="0">
                <a:solidFill>
                  <a:schemeClr val="tx1">
                    <a:lumMod val="75000"/>
                    <a:lumOff val="25000"/>
                  </a:schemeClr>
                </a:solidFill>
                <a:cs typeface="Arial"/>
              </a:rPr>
              <a:t>:</a:t>
            </a:r>
            <a:endParaRPr sz="2800" dirty="0">
              <a:solidFill>
                <a:schemeClr val="tx1">
                  <a:lumMod val="75000"/>
                  <a:lumOff val="25000"/>
                </a:schemeClr>
              </a:solidFill>
              <a:cs typeface="Arial"/>
            </a:endParaRPr>
          </a:p>
          <a:p>
            <a:pPr algn="ctr">
              <a:spcBef>
                <a:spcPts val="45"/>
              </a:spcBef>
            </a:pPr>
            <a:r>
              <a:rPr lang="en-US" sz="2800" dirty="0">
                <a:solidFill>
                  <a:schemeClr val="tx1">
                    <a:lumMod val="75000"/>
                    <a:lumOff val="25000"/>
                  </a:schemeClr>
                </a:solidFill>
                <a:cs typeface="Arial"/>
              </a:rPr>
              <a:t>See the bigger picture</a:t>
            </a:r>
            <a:endParaRPr sz="2800" dirty="0">
              <a:solidFill>
                <a:schemeClr val="tx1">
                  <a:lumMod val="75000"/>
                  <a:lumOff val="25000"/>
                </a:schemeClr>
              </a:solidFill>
              <a:cs typeface="Arial"/>
            </a:endParaRPr>
          </a:p>
        </p:txBody>
      </p:sp>
    </p:spTree>
    <p:extLst>
      <p:ext uri="{BB962C8B-B14F-4D97-AF65-F5344CB8AC3E}">
        <p14:creationId xmlns:p14="http://schemas.microsoft.com/office/powerpoint/2010/main" val="36574564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pic>
        <p:nvPicPr>
          <p:cNvPr id="2050" name="Picture 2">
            <a:extLst>
              <a:ext uri="{FF2B5EF4-FFF2-40B4-BE49-F238E27FC236}">
                <a16:creationId xmlns:a16="http://schemas.microsoft.com/office/drawing/2014/main" id="{4B0F9426-4B45-3F14-B0E3-E60A382DF5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9465" y="1169233"/>
            <a:ext cx="5897364" cy="45195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BA0194-5779-2B13-4119-C280BFFEFB8A}"/>
              </a:ext>
            </a:extLst>
          </p:cNvPr>
          <p:cNvSpPr txBox="1"/>
          <p:nvPr/>
        </p:nvSpPr>
        <p:spPr>
          <a:xfrm>
            <a:off x="5913619" y="6211669"/>
            <a:ext cx="6100996" cy="646331"/>
          </a:xfrm>
          <a:prstGeom prst="rect">
            <a:avLst/>
          </a:prstGeom>
          <a:noFill/>
        </p:spPr>
        <p:txBody>
          <a:bodyPr wrap="square">
            <a:spAutoFit/>
          </a:bodyPr>
          <a:lstStyle/>
          <a:p>
            <a:r>
              <a:rPr lang="en-US" dirty="0"/>
              <a:t>https://</a:t>
            </a:r>
            <a:r>
              <a:rPr lang="en-US" dirty="0" err="1"/>
              <a:t>towardsdatascience.com</a:t>
            </a:r>
            <a:r>
              <a:rPr lang="en-US" dirty="0"/>
              <a:t>/introducing-recurrent-neural-networks-f359653d7020</a:t>
            </a:r>
          </a:p>
        </p:txBody>
      </p:sp>
      <p:sp>
        <p:nvSpPr>
          <p:cNvPr id="9" name="Rectangle 8">
            <a:extLst>
              <a:ext uri="{FF2B5EF4-FFF2-40B4-BE49-F238E27FC236}">
                <a16:creationId xmlns:a16="http://schemas.microsoft.com/office/drawing/2014/main" id="{7C081F67-B985-5E35-ACE1-D149C381BABA}"/>
              </a:ext>
            </a:extLst>
          </p:cNvPr>
          <p:cNvSpPr/>
          <p:nvPr/>
        </p:nvSpPr>
        <p:spPr>
          <a:xfrm>
            <a:off x="4482059" y="2248525"/>
            <a:ext cx="5756223" cy="34402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76E5C58-660E-1F77-EE0D-03CA8755947E}"/>
              </a:ext>
            </a:extLst>
          </p:cNvPr>
          <p:cNvSpPr/>
          <p:nvPr/>
        </p:nvSpPr>
        <p:spPr>
          <a:xfrm>
            <a:off x="5921241" y="2952641"/>
            <a:ext cx="659567" cy="618344"/>
          </a:xfrm>
          <a:prstGeom prst="ellipse">
            <a:avLst/>
          </a:prstGeom>
          <a:noFill/>
          <a:ln w="28575">
            <a:solidFill>
              <a:srgbClr val="00B0F0"/>
            </a:solidFill>
            <a:extLst>
              <a:ext uri="{C807C97D-BFC1-408E-A445-0C87EB9F89A2}">
                <ask:lineSketchStyleProps xmlns:ask="http://schemas.microsoft.com/office/drawing/2018/sketchyshapes" sd="1219033472">
                  <a:custGeom>
                    <a:avLst/>
                    <a:gdLst>
                      <a:gd name="connsiteX0" fmla="*/ 0 w 1044315"/>
                      <a:gd name="connsiteY0" fmla="*/ 519035 h 1038069"/>
                      <a:gd name="connsiteX1" fmla="*/ 522158 w 1044315"/>
                      <a:gd name="connsiteY1" fmla="*/ 0 h 1038069"/>
                      <a:gd name="connsiteX2" fmla="*/ 1044316 w 1044315"/>
                      <a:gd name="connsiteY2" fmla="*/ 519035 h 1038069"/>
                      <a:gd name="connsiteX3" fmla="*/ 522158 w 1044315"/>
                      <a:gd name="connsiteY3" fmla="*/ 1038070 h 1038069"/>
                      <a:gd name="connsiteX4" fmla="*/ 0 w 1044315"/>
                      <a:gd name="connsiteY4" fmla="*/ 519035 h 103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315" h="1038069" extrusionOk="0">
                        <a:moveTo>
                          <a:pt x="0" y="519035"/>
                        </a:moveTo>
                        <a:cubicBezTo>
                          <a:pt x="-49016" y="202146"/>
                          <a:pt x="222122" y="4375"/>
                          <a:pt x="522158" y="0"/>
                        </a:cubicBezTo>
                        <a:cubicBezTo>
                          <a:pt x="837319" y="5638"/>
                          <a:pt x="989668" y="234118"/>
                          <a:pt x="1044316" y="519035"/>
                        </a:cubicBezTo>
                        <a:cubicBezTo>
                          <a:pt x="1023758" y="825766"/>
                          <a:pt x="802954" y="1079988"/>
                          <a:pt x="522158" y="1038070"/>
                        </a:cubicBezTo>
                        <a:cubicBezTo>
                          <a:pt x="185245" y="1011517"/>
                          <a:pt x="11164" y="811024"/>
                          <a:pt x="0" y="519035"/>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DEA69D9-D6CF-A87E-6EE8-C397F1D70EA6}"/>
              </a:ext>
            </a:extLst>
          </p:cNvPr>
          <p:cNvSpPr/>
          <p:nvPr/>
        </p:nvSpPr>
        <p:spPr>
          <a:xfrm>
            <a:off x="5913619" y="3915185"/>
            <a:ext cx="659567" cy="618344"/>
          </a:xfrm>
          <a:prstGeom prst="ellipse">
            <a:avLst/>
          </a:prstGeom>
          <a:noFill/>
          <a:ln w="28575">
            <a:solidFill>
              <a:srgbClr val="00B0F0"/>
            </a:solidFill>
            <a:extLst>
              <a:ext uri="{C807C97D-BFC1-408E-A445-0C87EB9F89A2}">
                <ask:lineSketchStyleProps xmlns:ask="http://schemas.microsoft.com/office/drawing/2018/sketchyshapes" sd="1219033472">
                  <a:custGeom>
                    <a:avLst/>
                    <a:gdLst>
                      <a:gd name="connsiteX0" fmla="*/ 0 w 1044315"/>
                      <a:gd name="connsiteY0" fmla="*/ 519035 h 1038069"/>
                      <a:gd name="connsiteX1" fmla="*/ 522158 w 1044315"/>
                      <a:gd name="connsiteY1" fmla="*/ 0 h 1038069"/>
                      <a:gd name="connsiteX2" fmla="*/ 1044316 w 1044315"/>
                      <a:gd name="connsiteY2" fmla="*/ 519035 h 1038069"/>
                      <a:gd name="connsiteX3" fmla="*/ 522158 w 1044315"/>
                      <a:gd name="connsiteY3" fmla="*/ 1038070 h 1038069"/>
                      <a:gd name="connsiteX4" fmla="*/ 0 w 1044315"/>
                      <a:gd name="connsiteY4" fmla="*/ 519035 h 103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315" h="1038069" extrusionOk="0">
                        <a:moveTo>
                          <a:pt x="0" y="519035"/>
                        </a:moveTo>
                        <a:cubicBezTo>
                          <a:pt x="-49016" y="202146"/>
                          <a:pt x="222122" y="4375"/>
                          <a:pt x="522158" y="0"/>
                        </a:cubicBezTo>
                        <a:cubicBezTo>
                          <a:pt x="837319" y="5638"/>
                          <a:pt x="989668" y="234118"/>
                          <a:pt x="1044316" y="519035"/>
                        </a:cubicBezTo>
                        <a:cubicBezTo>
                          <a:pt x="1023758" y="825766"/>
                          <a:pt x="802954" y="1079988"/>
                          <a:pt x="522158" y="1038070"/>
                        </a:cubicBezTo>
                        <a:cubicBezTo>
                          <a:pt x="185245" y="1011517"/>
                          <a:pt x="11164" y="811024"/>
                          <a:pt x="0" y="519035"/>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EC7B697-2BE4-1ACE-D370-924964176CBE}"/>
              </a:ext>
            </a:extLst>
          </p:cNvPr>
          <p:cNvSpPr/>
          <p:nvPr/>
        </p:nvSpPr>
        <p:spPr>
          <a:xfrm>
            <a:off x="7768147" y="3429000"/>
            <a:ext cx="659567" cy="618344"/>
          </a:xfrm>
          <a:prstGeom prst="ellipse">
            <a:avLst/>
          </a:prstGeom>
          <a:noFill/>
          <a:ln w="28575">
            <a:solidFill>
              <a:srgbClr val="00B050"/>
            </a:solidFill>
            <a:extLst>
              <a:ext uri="{C807C97D-BFC1-408E-A445-0C87EB9F89A2}">
                <ask:lineSketchStyleProps xmlns:ask="http://schemas.microsoft.com/office/drawing/2018/sketchyshapes" sd="1219033472">
                  <a:custGeom>
                    <a:avLst/>
                    <a:gdLst>
                      <a:gd name="connsiteX0" fmla="*/ 0 w 1044315"/>
                      <a:gd name="connsiteY0" fmla="*/ 519035 h 1038069"/>
                      <a:gd name="connsiteX1" fmla="*/ 522158 w 1044315"/>
                      <a:gd name="connsiteY1" fmla="*/ 0 h 1038069"/>
                      <a:gd name="connsiteX2" fmla="*/ 1044316 w 1044315"/>
                      <a:gd name="connsiteY2" fmla="*/ 519035 h 1038069"/>
                      <a:gd name="connsiteX3" fmla="*/ 522158 w 1044315"/>
                      <a:gd name="connsiteY3" fmla="*/ 1038070 h 1038069"/>
                      <a:gd name="connsiteX4" fmla="*/ 0 w 1044315"/>
                      <a:gd name="connsiteY4" fmla="*/ 519035 h 103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315" h="1038069" extrusionOk="0">
                        <a:moveTo>
                          <a:pt x="0" y="519035"/>
                        </a:moveTo>
                        <a:cubicBezTo>
                          <a:pt x="-49016" y="202146"/>
                          <a:pt x="222122" y="4375"/>
                          <a:pt x="522158" y="0"/>
                        </a:cubicBezTo>
                        <a:cubicBezTo>
                          <a:pt x="837319" y="5638"/>
                          <a:pt x="989668" y="234118"/>
                          <a:pt x="1044316" y="519035"/>
                        </a:cubicBezTo>
                        <a:cubicBezTo>
                          <a:pt x="1023758" y="825766"/>
                          <a:pt x="802954" y="1079988"/>
                          <a:pt x="522158" y="1038070"/>
                        </a:cubicBezTo>
                        <a:cubicBezTo>
                          <a:pt x="185245" y="1011517"/>
                          <a:pt x="11164" y="811024"/>
                          <a:pt x="0" y="519035"/>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BDC27CEA-381F-D84F-ADEF-720D725E3520}"/>
              </a:ext>
            </a:extLst>
          </p:cNvPr>
          <p:cNvCxnSpPr>
            <a:stCxn id="11" idx="6"/>
            <a:endCxn id="18" idx="2"/>
          </p:cNvCxnSpPr>
          <p:nvPr/>
        </p:nvCxnSpPr>
        <p:spPr>
          <a:xfrm>
            <a:off x="6580808" y="3261813"/>
            <a:ext cx="1187339" cy="476359"/>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6F95ED64-EBEB-882E-8D3F-1439EC28199F}"/>
              </a:ext>
            </a:extLst>
          </p:cNvPr>
          <p:cNvCxnSpPr>
            <a:cxnSpLocks/>
            <a:stCxn id="12" idx="6"/>
            <a:endCxn id="18" idx="2"/>
          </p:cNvCxnSpPr>
          <p:nvPr/>
        </p:nvCxnSpPr>
        <p:spPr>
          <a:xfrm flipV="1">
            <a:off x="6573186" y="3738172"/>
            <a:ext cx="1194961" cy="486185"/>
          </a:xfrm>
          <a:prstGeom prst="line">
            <a:avLst/>
          </a:prstGeom>
        </p:spPr>
        <p:style>
          <a:lnRef idx="1">
            <a:schemeClr val="dk1"/>
          </a:lnRef>
          <a:fillRef idx="0">
            <a:schemeClr val="dk1"/>
          </a:fillRef>
          <a:effectRef idx="0">
            <a:schemeClr val="dk1"/>
          </a:effectRef>
          <a:fontRef idx="minor">
            <a:schemeClr val="tx1"/>
          </a:fontRef>
        </p:style>
      </p:cxnSp>
      <p:pic>
        <p:nvPicPr>
          <p:cNvPr id="24" name="Picture 2">
            <a:extLst>
              <a:ext uri="{FF2B5EF4-FFF2-40B4-BE49-F238E27FC236}">
                <a16:creationId xmlns:a16="http://schemas.microsoft.com/office/drawing/2014/main" id="{4F5EEA47-8512-03A7-571C-2B14B0EBA0A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5699" r="75007" b="5053"/>
          <a:stretch/>
        </p:blipFill>
        <p:spPr bwMode="auto">
          <a:xfrm>
            <a:off x="5184288" y="4700716"/>
            <a:ext cx="1473905" cy="41798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38C1AA83-2162-1A04-1731-9A4DB5C57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3624" t="77842" r="8583" b="14301"/>
          <a:stretch/>
        </p:blipFill>
        <p:spPr bwMode="auto">
          <a:xfrm>
            <a:off x="7768147" y="4732137"/>
            <a:ext cx="1049311" cy="355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3070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pic>
        <p:nvPicPr>
          <p:cNvPr id="2050" name="Picture 2">
            <a:extLst>
              <a:ext uri="{FF2B5EF4-FFF2-40B4-BE49-F238E27FC236}">
                <a16:creationId xmlns:a16="http://schemas.microsoft.com/office/drawing/2014/main" id="{4B0F9426-4B45-3F14-B0E3-E60A382DF5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9465" y="1169233"/>
            <a:ext cx="5897364" cy="45195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BA0194-5779-2B13-4119-C280BFFEFB8A}"/>
              </a:ext>
            </a:extLst>
          </p:cNvPr>
          <p:cNvSpPr txBox="1"/>
          <p:nvPr/>
        </p:nvSpPr>
        <p:spPr>
          <a:xfrm>
            <a:off x="5913619" y="6211669"/>
            <a:ext cx="6100996" cy="646331"/>
          </a:xfrm>
          <a:prstGeom prst="rect">
            <a:avLst/>
          </a:prstGeom>
          <a:noFill/>
        </p:spPr>
        <p:txBody>
          <a:bodyPr wrap="square">
            <a:spAutoFit/>
          </a:bodyPr>
          <a:lstStyle/>
          <a:p>
            <a:r>
              <a:rPr lang="en-US" dirty="0"/>
              <a:t>https://</a:t>
            </a:r>
            <a:r>
              <a:rPr lang="en-US" dirty="0" err="1"/>
              <a:t>towardsdatascience.com</a:t>
            </a:r>
            <a:r>
              <a:rPr lang="en-US" dirty="0"/>
              <a:t>/introducing-recurrent-neural-networks-f359653d7020</a:t>
            </a:r>
          </a:p>
        </p:txBody>
      </p:sp>
      <p:sp>
        <p:nvSpPr>
          <p:cNvPr id="9" name="Rectangle 8">
            <a:extLst>
              <a:ext uri="{FF2B5EF4-FFF2-40B4-BE49-F238E27FC236}">
                <a16:creationId xmlns:a16="http://schemas.microsoft.com/office/drawing/2014/main" id="{7C081F67-B985-5E35-ACE1-D149C381BABA}"/>
              </a:ext>
            </a:extLst>
          </p:cNvPr>
          <p:cNvSpPr/>
          <p:nvPr/>
        </p:nvSpPr>
        <p:spPr>
          <a:xfrm>
            <a:off x="4482059" y="2248525"/>
            <a:ext cx="5756223" cy="34402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76E5C58-660E-1F77-EE0D-03CA8755947E}"/>
              </a:ext>
            </a:extLst>
          </p:cNvPr>
          <p:cNvSpPr/>
          <p:nvPr/>
        </p:nvSpPr>
        <p:spPr>
          <a:xfrm>
            <a:off x="5921241" y="2952641"/>
            <a:ext cx="659567" cy="618344"/>
          </a:xfrm>
          <a:prstGeom prst="ellipse">
            <a:avLst/>
          </a:prstGeom>
          <a:noFill/>
          <a:ln w="28575">
            <a:solidFill>
              <a:srgbClr val="00B0F0"/>
            </a:solidFill>
            <a:extLst>
              <a:ext uri="{C807C97D-BFC1-408E-A445-0C87EB9F89A2}">
                <ask:lineSketchStyleProps xmlns:ask="http://schemas.microsoft.com/office/drawing/2018/sketchyshapes" sd="1219033472">
                  <a:custGeom>
                    <a:avLst/>
                    <a:gdLst>
                      <a:gd name="connsiteX0" fmla="*/ 0 w 1044315"/>
                      <a:gd name="connsiteY0" fmla="*/ 519035 h 1038069"/>
                      <a:gd name="connsiteX1" fmla="*/ 522158 w 1044315"/>
                      <a:gd name="connsiteY1" fmla="*/ 0 h 1038069"/>
                      <a:gd name="connsiteX2" fmla="*/ 1044316 w 1044315"/>
                      <a:gd name="connsiteY2" fmla="*/ 519035 h 1038069"/>
                      <a:gd name="connsiteX3" fmla="*/ 522158 w 1044315"/>
                      <a:gd name="connsiteY3" fmla="*/ 1038070 h 1038069"/>
                      <a:gd name="connsiteX4" fmla="*/ 0 w 1044315"/>
                      <a:gd name="connsiteY4" fmla="*/ 519035 h 103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315" h="1038069" extrusionOk="0">
                        <a:moveTo>
                          <a:pt x="0" y="519035"/>
                        </a:moveTo>
                        <a:cubicBezTo>
                          <a:pt x="-49016" y="202146"/>
                          <a:pt x="222122" y="4375"/>
                          <a:pt x="522158" y="0"/>
                        </a:cubicBezTo>
                        <a:cubicBezTo>
                          <a:pt x="837319" y="5638"/>
                          <a:pt x="989668" y="234118"/>
                          <a:pt x="1044316" y="519035"/>
                        </a:cubicBezTo>
                        <a:cubicBezTo>
                          <a:pt x="1023758" y="825766"/>
                          <a:pt x="802954" y="1079988"/>
                          <a:pt x="522158" y="1038070"/>
                        </a:cubicBezTo>
                        <a:cubicBezTo>
                          <a:pt x="185245" y="1011517"/>
                          <a:pt x="11164" y="811024"/>
                          <a:pt x="0" y="519035"/>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DEA69D9-D6CF-A87E-6EE8-C397F1D70EA6}"/>
              </a:ext>
            </a:extLst>
          </p:cNvPr>
          <p:cNvSpPr/>
          <p:nvPr/>
        </p:nvSpPr>
        <p:spPr>
          <a:xfrm>
            <a:off x="5913619" y="3915185"/>
            <a:ext cx="659567" cy="618344"/>
          </a:xfrm>
          <a:prstGeom prst="ellipse">
            <a:avLst/>
          </a:prstGeom>
          <a:noFill/>
          <a:ln w="28575">
            <a:solidFill>
              <a:srgbClr val="00B0F0"/>
            </a:solidFill>
            <a:extLst>
              <a:ext uri="{C807C97D-BFC1-408E-A445-0C87EB9F89A2}">
                <ask:lineSketchStyleProps xmlns:ask="http://schemas.microsoft.com/office/drawing/2018/sketchyshapes" sd="1219033472">
                  <a:custGeom>
                    <a:avLst/>
                    <a:gdLst>
                      <a:gd name="connsiteX0" fmla="*/ 0 w 1044315"/>
                      <a:gd name="connsiteY0" fmla="*/ 519035 h 1038069"/>
                      <a:gd name="connsiteX1" fmla="*/ 522158 w 1044315"/>
                      <a:gd name="connsiteY1" fmla="*/ 0 h 1038069"/>
                      <a:gd name="connsiteX2" fmla="*/ 1044316 w 1044315"/>
                      <a:gd name="connsiteY2" fmla="*/ 519035 h 1038069"/>
                      <a:gd name="connsiteX3" fmla="*/ 522158 w 1044315"/>
                      <a:gd name="connsiteY3" fmla="*/ 1038070 h 1038069"/>
                      <a:gd name="connsiteX4" fmla="*/ 0 w 1044315"/>
                      <a:gd name="connsiteY4" fmla="*/ 519035 h 103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315" h="1038069" extrusionOk="0">
                        <a:moveTo>
                          <a:pt x="0" y="519035"/>
                        </a:moveTo>
                        <a:cubicBezTo>
                          <a:pt x="-49016" y="202146"/>
                          <a:pt x="222122" y="4375"/>
                          <a:pt x="522158" y="0"/>
                        </a:cubicBezTo>
                        <a:cubicBezTo>
                          <a:pt x="837319" y="5638"/>
                          <a:pt x="989668" y="234118"/>
                          <a:pt x="1044316" y="519035"/>
                        </a:cubicBezTo>
                        <a:cubicBezTo>
                          <a:pt x="1023758" y="825766"/>
                          <a:pt x="802954" y="1079988"/>
                          <a:pt x="522158" y="1038070"/>
                        </a:cubicBezTo>
                        <a:cubicBezTo>
                          <a:pt x="185245" y="1011517"/>
                          <a:pt x="11164" y="811024"/>
                          <a:pt x="0" y="519035"/>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EC7B697-2BE4-1ACE-D370-924964176CBE}"/>
              </a:ext>
            </a:extLst>
          </p:cNvPr>
          <p:cNvSpPr/>
          <p:nvPr/>
        </p:nvSpPr>
        <p:spPr>
          <a:xfrm>
            <a:off x="7768147" y="3429000"/>
            <a:ext cx="659567" cy="618344"/>
          </a:xfrm>
          <a:prstGeom prst="ellipse">
            <a:avLst/>
          </a:prstGeom>
          <a:noFill/>
          <a:ln w="28575">
            <a:solidFill>
              <a:srgbClr val="00B050"/>
            </a:solidFill>
            <a:extLst>
              <a:ext uri="{C807C97D-BFC1-408E-A445-0C87EB9F89A2}">
                <ask:lineSketchStyleProps xmlns:ask="http://schemas.microsoft.com/office/drawing/2018/sketchyshapes" sd="1219033472">
                  <a:custGeom>
                    <a:avLst/>
                    <a:gdLst>
                      <a:gd name="connsiteX0" fmla="*/ 0 w 1044315"/>
                      <a:gd name="connsiteY0" fmla="*/ 519035 h 1038069"/>
                      <a:gd name="connsiteX1" fmla="*/ 522158 w 1044315"/>
                      <a:gd name="connsiteY1" fmla="*/ 0 h 1038069"/>
                      <a:gd name="connsiteX2" fmla="*/ 1044316 w 1044315"/>
                      <a:gd name="connsiteY2" fmla="*/ 519035 h 1038069"/>
                      <a:gd name="connsiteX3" fmla="*/ 522158 w 1044315"/>
                      <a:gd name="connsiteY3" fmla="*/ 1038070 h 1038069"/>
                      <a:gd name="connsiteX4" fmla="*/ 0 w 1044315"/>
                      <a:gd name="connsiteY4" fmla="*/ 519035 h 103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315" h="1038069" extrusionOk="0">
                        <a:moveTo>
                          <a:pt x="0" y="519035"/>
                        </a:moveTo>
                        <a:cubicBezTo>
                          <a:pt x="-49016" y="202146"/>
                          <a:pt x="222122" y="4375"/>
                          <a:pt x="522158" y="0"/>
                        </a:cubicBezTo>
                        <a:cubicBezTo>
                          <a:pt x="837319" y="5638"/>
                          <a:pt x="989668" y="234118"/>
                          <a:pt x="1044316" y="519035"/>
                        </a:cubicBezTo>
                        <a:cubicBezTo>
                          <a:pt x="1023758" y="825766"/>
                          <a:pt x="802954" y="1079988"/>
                          <a:pt x="522158" y="1038070"/>
                        </a:cubicBezTo>
                        <a:cubicBezTo>
                          <a:pt x="185245" y="1011517"/>
                          <a:pt x="11164" y="811024"/>
                          <a:pt x="0" y="519035"/>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BDC27CEA-381F-D84F-ADEF-720D725E3520}"/>
              </a:ext>
            </a:extLst>
          </p:cNvPr>
          <p:cNvCxnSpPr>
            <a:stCxn id="11" idx="6"/>
            <a:endCxn id="18" idx="2"/>
          </p:cNvCxnSpPr>
          <p:nvPr/>
        </p:nvCxnSpPr>
        <p:spPr>
          <a:xfrm>
            <a:off x="6580808" y="3261813"/>
            <a:ext cx="1187339" cy="476359"/>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6F95ED64-EBEB-882E-8D3F-1439EC28199F}"/>
              </a:ext>
            </a:extLst>
          </p:cNvPr>
          <p:cNvCxnSpPr>
            <a:cxnSpLocks/>
            <a:stCxn id="12" idx="6"/>
            <a:endCxn id="18" idx="2"/>
          </p:cNvCxnSpPr>
          <p:nvPr/>
        </p:nvCxnSpPr>
        <p:spPr>
          <a:xfrm flipV="1">
            <a:off x="6573186" y="3738172"/>
            <a:ext cx="1194961" cy="486185"/>
          </a:xfrm>
          <a:prstGeom prst="line">
            <a:avLst/>
          </a:prstGeom>
        </p:spPr>
        <p:style>
          <a:lnRef idx="1">
            <a:schemeClr val="dk1"/>
          </a:lnRef>
          <a:fillRef idx="0">
            <a:schemeClr val="dk1"/>
          </a:fillRef>
          <a:effectRef idx="0">
            <a:schemeClr val="dk1"/>
          </a:effectRef>
          <a:fontRef idx="minor">
            <a:schemeClr val="tx1"/>
          </a:fontRef>
        </p:style>
      </p:cxnSp>
      <p:pic>
        <p:nvPicPr>
          <p:cNvPr id="24" name="Picture 2">
            <a:extLst>
              <a:ext uri="{FF2B5EF4-FFF2-40B4-BE49-F238E27FC236}">
                <a16:creationId xmlns:a16="http://schemas.microsoft.com/office/drawing/2014/main" id="{4F5EEA47-8512-03A7-571C-2B14B0EBA0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7090" r="75007" b="5053"/>
          <a:stretch/>
        </p:blipFill>
        <p:spPr bwMode="auto">
          <a:xfrm>
            <a:off x="5268478" y="4700645"/>
            <a:ext cx="1473905" cy="35514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38C1AA83-2162-1A04-1731-9A4DB5C577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3624" t="77842" r="8583" b="14301"/>
          <a:stretch/>
        </p:blipFill>
        <p:spPr bwMode="auto">
          <a:xfrm>
            <a:off x="7768147" y="4732137"/>
            <a:ext cx="1049311" cy="35514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descr="ANCIENT EGYPT - 212 OLD BOOKS ON USB - PYRAMIDS GIZA ARCHAEOLOGY  HIEROGLYPHICS">
            <a:extLst>
              <a:ext uri="{FF2B5EF4-FFF2-40B4-BE49-F238E27FC236}">
                <a16:creationId xmlns:a16="http://schemas.microsoft.com/office/drawing/2014/main" id="{356CF717-9E72-AEC7-FC8E-EFC96DF550C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7710" b="96599" l="9896" r="91667">
                        <a14:foregroundMark x1="62370" y1="7710" x2="62370" y2="7710"/>
                        <a14:foregroundMark x1="35547" y1="92290" x2="35547" y2="92290"/>
                        <a14:foregroundMark x1="39453" y1="96712" x2="39453" y2="96712"/>
                        <a14:foregroundMark x1="91667" y1="82880" x2="91667" y2="82880"/>
                        <a14:foregroundMark x1="42969" y1="44331" x2="42969" y2="44331"/>
                      </a14:backgroundRemoval>
                    </a14:imgEffect>
                  </a14:imgLayer>
                </a14:imgProps>
              </a:ext>
              <a:ext uri="{28A0092B-C50C-407E-A947-70E740481C1C}">
                <a14:useLocalDpi xmlns:a14="http://schemas.microsoft.com/office/drawing/2010/main" val="0"/>
              </a:ext>
            </a:extLst>
          </a:blip>
          <a:srcRect/>
          <a:stretch>
            <a:fillRect/>
          </a:stretch>
        </p:blipFill>
        <p:spPr bwMode="auto">
          <a:xfrm>
            <a:off x="3490098" y="2651571"/>
            <a:ext cx="2121095" cy="24357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ack background with a black square&#10;&#10;Description automatically generated with medium confidence">
            <a:extLst>
              <a:ext uri="{FF2B5EF4-FFF2-40B4-BE49-F238E27FC236}">
                <a16:creationId xmlns:a16="http://schemas.microsoft.com/office/drawing/2014/main" id="{2D4BE22A-B7D0-DE31-2D03-75105DDE7C99}"/>
              </a:ext>
            </a:extLst>
          </p:cNvPr>
          <p:cNvPicPr>
            <a:picLocks noChangeAspect="1"/>
          </p:cNvPicPr>
          <p:nvPr/>
        </p:nvPicPr>
        <p:blipFill>
          <a:blip r:embed="rId6"/>
          <a:stretch>
            <a:fillRect/>
          </a:stretch>
        </p:blipFill>
        <p:spPr>
          <a:xfrm flipH="1">
            <a:off x="8899337" y="3138557"/>
            <a:ext cx="1926236" cy="1926236"/>
          </a:xfrm>
          <a:prstGeom prst="rect">
            <a:avLst/>
          </a:prstGeom>
        </p:spPr>
      </p:pic>
    </p:spTree>
    <p:extLst>
      <p:ext uri="{BB962C8B-B14F-4D97-AF65-F5344CB8AC3E}">
        <p14:creationId xmlns:p14="http://schemas.microsoft.com/office/powerpoint/2010/main" val="9250901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pic>
        <p:nvPicPr>
          <p:cNvPr id="2050" name="Picture 2">
            <a:extLst>
              <a:ext uri="{FF2B5EF4-FFF2-40B4-BE49-F238E27FC236}">
                <a16:creationId xmlns:a16="http://schemas.microsoft.com/office/drawing/2014/main" id="{4B0F9426-4B45-3F14-B0E3-E60A382DF5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9465" y="1169233"/>
            <a:ext cx="5897364" cy="45195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BA0194-5779-2B13-4119-C280BFFEFB8A}"/>
              </a:ext>
            </a:extLst>
          </p:cNvPr>
          <p:cNvSpPr txBox="1"/>
          <p:nvPr/>
        </p:nvSpPr>
        <p:spPr>
          <a:xfrm>
            <a:off x="5913619" y="6211669"/>
            <a:ext cx="6100996" cy="646331"/>
          </a:xfrm>
          <a:prstGeom prst="rect">
            <a:avLst/>
          </a:prstGeom>
          <a:noFill/>
        </p:spPr>
        <p:txBody>
          <a:bodyPr wrap="square">
            <a:spAutoFit/>
          </a:bodyPr>
          <a:lstStyle/>
          <a:p>
            <a:r>
              <a:rPr lang="en-US" dirty="0"/>
              <a:t>https://</a:t>
            </a:r>
            <a:r>
              <a:rPr lang="en-US" dirty="0" err="1"/>
              <a:t>towardsdatascience.com</a:t>
            </a:r>
            <a:r>
              <a:rPr lang="en-US" dirty="0"/>
              <a:t>/introducing-recurrent-neural-networks-f359653d7020</a:t>
            </a:r>
          </a:p>
        </p:txBody>
      </p:sp>
      <p:sp>
        <p:nvSpPr>
          <p:cNvPr id="9" name="Rectangle 8">
            <a:extLst>
              <a:ext uri="{FF2B5EF4-FFF2-40B4-BE49-F238E27FC236}">
                <a16:creationId xmlns:a16="http://schemas.microsoft.com/office/drawing/2014/main" id="{7C081F67-B985-5E35-ACE1-D149C381BABA}"/>
              </a:ext>
            </a:extLst>
          </p:cNvPr>
          <p:cNvSpPr/>
          <p:nvPr/>
        </p:nvSpPr>
        <p:spPr>
          <a:xfrm>
            <a:off x="4482059" y="2248525"/>
            <a:ext cx="5756223" cy="34402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DEA69D9-D6CF-A87E-6EE8-C397F1D70EA6}"/>
              </a:ext>
            </a:extLst>
          </p:cNvPr>
          <p:cNvSpPr/>
          <p:nvPr/>
        </p:nvSpPr>
        <p:spPr>
          <a:xfrm>
            <a:off x="5913619" y="3915185"/>
            <a:ext cx="659567" cy="618344"/>
          </a:xfrm>
          <a:prstGeom prst="ellipse">
            <a:avLst/>
          </a:prstGeom>
          <a:noFill/>
          <a:ln w="28575">
            <a:solidFill>
              <a:srgbClr val="00B0F0"/>
            </a:solidFill>
            <a:extLst>
              <a:ext uri="{C807C97D-BFC1-408E-A445-0C87EB9F89A2}">
                <ask:lineSketchStyleProps xmlns:ask="http://schemas.microsoft.com/office/drawing/2018/sketchyshapes" sd="1219033472">
                  <a:custGeom>
                    <a:avLst/>
                    <a:gdLst>
                      <a:gd name="connsiteX0" fmla="*/ 0 w 1044315"/>
                      <a:gd name="connsiteY0" fmla="*/ 519035 h 1038069"/>
                      <a:gd name="connsiteX1" fmla="*/ 522158 w 1044315"/>
                      <a:gd name="connsiteY1" fmla="*/ 0 h 1038069"/>
                      <a:gd name="connsiteX2" fmla="*/ 1044316 w 1044315"/>
                      <a:gd name="connsiteY2" fmla="*/ 519035 h 1038069"/>
                      <a:gd name="connsiteX3" fmla="*/ 522158 w 1044315"/>
                      <a:gd name="connsiteY3" fmla="*/ 1038070 h 1038069"/>
                      <a:gd name="connsiteX4" fmla="*/ 0 w 1044315"/>
                      <a:gd name="connsiteY4" fmla="*/ 519035 h 103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315" h="1038069" extrusionOk="0">
                        <a:moveTo>
                          <a:pt x="0" y="519035"/>
                        </a:moveTo>
                        <a:cubicBezTo>
                          <a:pt x="-49016" y="202146"/>
                          <a:pt x="222122" y="4375"/>
                          <a:pt x="522158" y="0"/>
                        </a:cubicBezTo>
                        <a:cubicBezTo>
                          <a:pt x="837319" y="5638"/>
                          <a:pt x="989668" y="234118"/>
                          <a:pt x="1044316" y="519035"/>
                        </a:cubicBezTo>
                        <a:cubicBezTo>
                          <a:pt x="1023758" y="825766"/>
                          <a:pt x="802954" y="1079988"/>
                          <a:pt x="522158" y="1038070"/>
                        </a:cubicBezTo>
                        <a:cubicBezTo>
                          <a:pt x="185245" y="1011517"/>
                          <a:pt x="11164" y="811024"/>
                          <a:pt x="0" y="519035"/>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EC7B697-2BE4-1ACE-D370-924964176CBE}"/>
              </a:ext>
            </a:extLst>
          </p:cNvPr>
          <p:cNvSpPr/>
          <p:nvPr/>
        </p:nvSpPr>
        <p:spPr>
          <a:xfrm>
            <a:off x="7768147" y="3429000"/>
            <a:ext cx="659567" cy="618344"/>
          </a:xfrm>
          <a:prstGeom prst="ellipse">
            <a:avLst/>
          </a:prstGeom>
          <a:noFill/>
          <a:ln w="28575">
            <a:solidFill>
              <a:srgbClr val="00B050"/>
            </a:solidFill>
            <a:extLst>
              <a:ext uri="{C807C97D-BFC1-408E-A445-0C87EB9F89A2}">
                <ask:lineSketchStyleProps xmlns:ask="http://schemas.microsoft.com/office/drawing/2018/sketchyshapes" sd="1219033472">
                  <a:custGeom>
                    <a:avLst/>
                    <a:gdLst>
                      <a:gd name="connsiteX0" fmla="*/ 0 w 1044315"/>
                      <a:gd name="connsiteY0" fmla="*/ 519035 h 1038069"/>
                      <a:gd name="connsiteX1" fmla="*/ 522158 w 1044315"/>
                      <a:gd name="connsiteY1" fmla="*/ 0 h 1038069"/>
                      <a:gd name="connsiteX2" fmla="*/ 1044316 w 1044315"/>
                      <a:gd name="connsiteY2" fmla="*/ 519035 h 1038069"/>
                      <a:gd name="connsiteX3" fmla="*/ 522158 w 1044315"/>
                      <a:gd name="connsiteY3" fmla="*/ 1038070 h 1038069"/>
                      <a:gd name="connsiteX4" fmla="*/ 0 w 1044315"/>
                      <a:gd name="connsiteY4" fmla="*/ 519035 h 103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315" h="1038069" extrusionOk="0">
                        <a:moveTo>
                          <a:pt x="0" y="519035"/>
                        </a:moveTo>
                        <a:cubicBezTo>
                          <a:pt x="-49016" y="202146"/>
                          <a:pt x="222122" y="4375"/>
                          <a:pt x="522158" y="0"/>
                        </a:cubicBezTo>
                        <a:cubicBezTo>
                          <a:pt x="837319" y="5638"/>
                          <a:pt x="989668" y="234118"/>
                          <a:pt x="1044316" y="519035"/>
                        </a:cubicBezTo>
                        <a:cubicBezTo>
                          <a:pt x="1023758" y="825766"/>
                          <a:pt x="802954" y="1079988"/>
                          <a:pt x="522158" y="1038070"/>
                        </a:cubicBezTo>
                        <a:cubicBezTo>
                          <a:pt x="185245" y="1011517"/>
                          <a:pt x="11164" y="811024"/>
                          <a:pt x="0" y="519035"/>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BDC27CEA-381F-D84F-ADEF-720D725E3520}"/>
              </a:ext>
            </a:extLst>
          </p:cNvPr>
          <p:cNvCxnSpPr>
            <a:cxnSpLocks/>
            <a:endCxn id="18" idx="2"/>
          </p:cNvCxnSpPr>
          <p:nvPr/>
        </p:nvCxnSpPr>
        <p:spPr>
          <a:xfrm>
            <a:off x="6580808" y="3261813"/>
            <a:ext cx="1187339" cy="476359"/>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6F95ED64-EBEB-882E-8D3F-1439EC28199F}"/>
              </a:ext>
            </a:extLst>
          </p:cNvPr>
          <p:cNvCxnSpPr>
            <a:cxnSpLocks/>
            <a:stCxn id="12" idx="6"/>
            <a:endCxn id="18" idx="2"/>
          </p:cNvCxnSpPr>
          <p:nvPr/>
        </p:nvCxnSpPr>
        <p:spPr>
          <a:xfrm flipV="1">
            <a:off x="6573186" y="3738172"/>
            <a:ext cx="1194961" cy="486185"/>
          </a:xfrm>
          <a:prstGeom prst="line">
            <a:avLst/>
          </a:prstGeom>
        </p:spPr>
        <p:style>
          <a:lnRef idx="1">
            <a:schemeClr val="dk1"/>
          </a:lnRef>
          <a:fillRef idx="0">
            <a:schemeClr val="dk1"/>
          </a:fillRef>
          <a:effectRef idx="0">
            <a:schemeClr val="dk1"/>
          </a:effectRef>
          <a:fontRef idx="minor">
            <a:schemeClr val="tx1"/>
          </a:fontRef>
        </p:style>
      </p:cxnSp>
      <p:pic>
        <p:nvPicPr>
          <p:cNvPr id="24" name="Picture 2">
            <a:extLst>
              <a:ext uri="{FF2B5EF4-FFF2-40B4-BE49-F238E27FC236}">
                <a16:creationId xmlns:a16="http://schemas.microsoft.com/office/drawing/2014/main" id="{4F5EEA47-8512-03A7-571C-2B14B0EBA0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7090" r="75007" b="5053"/>
          <a:stretch/>
        </p:blipFill>
        <p:spPr bwMode="auto">
          <a:xfrm>
            <a:off x="5268478" y="4700645"/>
            <a:ext cx="1473905" cy="35514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38C1AA83-2162-1A04-1731-9A4DB5C577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3624" t="77842" r="8583" b="14301"/>
          <a:stretch/>
        </p:blipFill>
        <p:spPr bwMode="auto">
          <a:xfrm>
            <a:off x="7768147" y="4732137"/>
            <a:ext cx="1049311" cy="355141"/>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921B8B96-FAA1-78D6-B1AE-0094469195B2}"/>
              </a:ext>
            </a:extLst>
          </p:cNvPr>
          <p:cNvSpPr/>
          <p:nvPr/>
        </p:nvSpPr>
        <p:spPr>
          <a:xfrm>
            <a:off x="5921241" y="2952641"/>
            <a:ext cx="659567" cy="618344"/>
          </a:xfrm>
          <a:prstGeom prst="ellipse">
            <a:avLst/>
          </a:prstGeom>
          <a:noFill/>
          <a:ln w="28575">
            <a:solidFill>
              <a:srgbClr val="00B0F0"/>
            </a:solidFill>
            <a:extLst>
              <a:ext uri="{C807C97D-BFC1-408E-A445-0C87EB9F89A2}">
                <ask:lineSketchStyleProps xmlns:ask="http://schemas.microsoft.com/office/drawing/2018/sketchyshapes" sd="1219033472">
                  <a:custGeom>
                    <a:avLst/>
                    <a:gdLst>
                      <a:gd name="connsiteX0" fmla="*/ 0 w 1044315"/>
                      <a:gd name="connsiteY0" fmla="*/ 519035 h 1038069"/>
                      <a:gd name="connsiteX1" fmla="*/ 522158 w 1044315"/>
                      <a:gd name="connsiteY1" fmla="*/ 0 h 1038069"/>
                      <a:gd name="connsiteX2" fmla="*/ 1044316 w 1044315"/>
                      <a:gd name="connsiteY2" fmla="*/ 519035 h 1038069"/>
                      <a:gd name="connsiteX3" fmla="*/ 522158 w 1044315"/>
                      <a:gd name="connsiteY3" fmla="*/ 1038070 h 1038069"/>
                      <a:gd name="connsiteX4" fmla="*/ 0 w 1044315"/>
                      <a:gd name="connsiteY4" fmla="*/ 519035 h 103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315" h="1038069" extrusionOk="0">
                        <a:moveTo>
                          <a:pt x="0" y="519035"/>
                        </a:moveTo>
                        <a:cubicBezTo>
                          <a:pt x="-49016" y="202146"/>
                          <a:pt x="222122" y="4375"/>
                          <a:pt x="522158" y="0"/>
                        </a:cubicBezTo>
                        <a:cubicBezTo>
                          <a:pt x="837319" y="5638"/>
                          <a:pt x="989668" y="234118"/>
                          <a:pt x="1044316" y="519035"/>
                        </a:cubicBezTo>
                        <a:cubicBezTo>
                          <a:pt x="1023758" y="825766"/>
                          <a:pt x="802954" y="1079988"/>
                          <a:pt x="522158" y="1038070"/>
                        </a:cubicBezTo>
                        <a:cubicBezTo>
                          <a:pt x="185245" y="1011517"/>
                          <a:pt x="11164" y="811024"/>
                          <a:pt x="0" y="519035"/>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background with a black square&#10;&#10;Description automatically generated with medium confidence">
            <a:extLst>
              <a:ext uri="{FF2B5EF4-FFF2-40B4-BE49-F238E27FC236}">
                <a16:creationId xmlns:a16="http://schemas.microsoft.com/office/drawing/2014/main" id="{69D4AFD3-BBBA-0A6C-16CB-F0FFB35E40CC}"/>
              </a:ext>
            </a:extLst>
          </p:cNvPr>
          <p:cNvPicPr>
            <a:picLocks noChangeAspect="1"/>
          </p:cNvPicPr>
          <p:nvPr/>
        </p:nvPicPr>
        <p:blipFill>
          <a:blip r:embed="rId4"/>
          <a:stretch>
            <a:fillRect/>
          </a:stretch>
        </p:blipFill>
        <p:spPr>
          <a:xfrm flipH="1">
            <a:off x="8899337" y="3138557"/>
            <a:ext cx="1926236" cy="1926236"/>
          </a:xfrm>
          <a:prstGeom prst="rect">
            <a:avLst/>
          </a:prstGeom>
        </p:spPr>
      </p:pic>
      <p:pic>
        <p:nvPicPr>
          <p:cNvPr id="15" name="Graphic 14" descr="Internet with solid fill">
            <a:extLst>
              <a:ext uri="{FF2B5EF4-FFF2-40B4-BE49-F238E27FC236}">
                <a16:creationId xmlns:a16="http://schemas.microsoft.com/office/drawing/2014/main" id="{9DE13ABE-1D57-504F-602A-2D877D046A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22998" y="2534399"/>
            <a:ext cx="2266581" cy="2266581"/>
          </a:xfrm>
          <a:prstGeom prst="rect">
            <a:avLst/>
          </a:prstGeom>
        </p:spPr>
      </p:pic>
    </p:spTree>
    <p:extLst>
      <p:ext uri="{BB962C8B-B14F-4D97-AF65-F5344CB8AC3E}">
        <p14:creationId xmlns:p14="http://schemas.microsoft.com/office/powerpoint/2010/main" val="7169622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pic>
        <p:nvPicPr>
          <p:cNvPr id="2050" name="Picture 2">
            <a:extLst>
              <a:ext uri="{FF2B5EF4-FFF2-40B4-BE49-F238E27FC236}">
                <a16:creationId xmlns:a16="http://schemas.microsoft.com/office/drawing/2014/main" id="{4B0F9426-4B45-3F14-B0E3-E60A382DF5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9465" y="1169233"/>
            <a:ext cx="5897364" cy="45195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BA0194-5779-2B13-4119-C280BFFEFB8A}"/>
              </a:ext>
            </a:extLst>
          </p:cNvPr>
          <p:cNvSpPr txBox="1"/>
          <p:nvPr/>
        </p:nvSpPr>
        <p:spPr>
          <a:xfrm>
            <a:off x="5913619" y="6211669"/>
            <a:ext cx="6100996" cy="646331"/>
          </a:xfrm>
          <a:prstGeom prst="rect">
            <a:avLst/>
          </a:prstGeom>
          <a:noFill/>
        </p:spPr>
        <p:txBody>
          <a:bodyPr wrap="square">
            <a:spAutoFit/>
          </a:bodyPr>
          <a:lstStyle/>
          <a:p>
            <a:r>
              <a:rPr lang="en-US" dirty="0"/>
              <a:t>https://</a:t>
            </a:r>
            <a:r>
              <a:rPr lang="en-US" dirty="0" err="1"/>
              <a:t>towardsdatascience.com</a:t>
            </a:r>
            <a:r>
              <a:rPr lang="en-US" dirty="0"/>
              <a:t>/introducing-recurrent-neural-networks-f359653d7020</a:t>
            </a:r>
          </a:p>
        </p:txBody>
      </p:sp>
    </p:spTree>
    <p:extLst>
      <p:ext uri="{BB962C8B-B14F-4D97-AF65-F5344CB8AC3E}">
        <p14:creationId xmlns:p14="http://schemas.microsoft.com/office/powerpoint/2010/main" val="2970192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pic>
        <p:nvPicPr>
          <p:cNvPr id="4" name="Picture 3" descr="A line with black text&#10;&#10;Description automatically generated">
            <a:extLst>
              <a:ext uri="{FF2B5EF4-FFF2-40B4-BE49-F238E27FC236}">
                <a16:creationId xmlns:a16="http://schemas.microsoft.com/office/drawing/2014/main" id="{C03A671B-299C-165B-84BD-DD91E1A32B19}"/>
              </a:ext>
            </a:extLst>
          </p:cNvPr>
          <p:cNvPicPr>
            <a:picLocks noChangeAspect="1"/>
          </p:cNvPicPr>
          <p:nvPr/>
        </p:nvPicPr>
        <p:blipFill>
          <a:blip r:embed="rId3"/>
          <a:stretch>
            <a:fillRect/>
          </a:stretch>
        </p:blipFill>
        <p:spPr>
          <a:xfrm>
            <a:off x="3810000" y="2467425"/>
            <a:ext cx="6868394" cy="1049338"/>
          </a:xfrm>
          <a:prstGeom prst="rect">
            <a:avLst/>
          </a:prstGeom>
        </p:spPr>
      </p:pic>
      <p:pic>
        <p:nvPicPr>
          <p:cNvPr id="7" name="Picture 6" descr="A screenshot of a graph&#10;&#10;Description automatically generated">
            <a:extLst>
              <a:ext uri="{FF2B5EF4-FFF2-40B4-BE49-F238E27FC236}">
                <a16:creationId xmlns:a16="http://schemas.microsoft.com/office/drawing/2014/main" id="{DC318C52-978A-A6C5-B367-8C67C9842CA6}"/>
              </a:ext>
            </a:extLst>
          </p:cNvPr>
          <p:cNvPicPr>
            <a:picLocks noChangeAspect="1"/>
          </p:cNvPicPr>
          <p:nvPr/>
        </p:nvPicPr>
        <p:blipFill>
          <a:blip r:embed="rId4"/>
          <a:stretch>
            <a:fillRect/>
          </a:stretch>
        </p:blipFill>
        <p:spPr>
          <a:xfrm>
            <a:off x="3506281" y="709948"/>
            <a:ext cx="8468827" cy="5438104"/>
          </a:xfrm>
          <a:prstGeom prst="rect">
            <a:avLst/>
          </a:prstGeom>
        </p:spPr>
      </p:pic>
      <p:sp>
        <p:nvSpPr>
          <p:cNvPr id="8" name="TextBox 7">
            <a:extLst>
              <a:ext uri="{FF2B5EF4-FFF2-40B4-BE49-F238E27FC236}">
                <a16:creationId xmlns:a16="http://schemas.microsoft.com/office/drawing/2014/main" id="{CDA4E190-8380-193C-3207-B31D128473AA}"/>
              </a:ext>
            </a:extLst>
          </p:cNvPr>
          <p:cNvSpPr txBox="1"/>
          <p:nvPr/>
        </p:nvSpPr>
        <p:spPr>
          <a:xfrm>
            <a:off x="3810000" y="6148052"/>
            <a:ext cx="8767372" cy="646331"/>
          </a:xfrm>
          <a:prstGeom prst="rect">
            <a:avLst/>
          </a:prstGeom>
          <a:noFill/>
        </p:spPr>
        <p:txBody>
          <a:bodyPr wrap="square" rtlCol="0">
            <a:spAutoFit/>
          </a:bodyPr>
          <a:lstStyle/>
          <a:p>
            <a:r>
              <a:rPr lang="en-US" dirty="0" err="1"/>
              <a:t>RNNbow</a:t>
            </a:r>
            <a:r>
              <a:rPr lang="en-US" dirty="0"/>
              <a:t>: Visualizing Learning via Backpropagation Gradients in Recurrent Neural Networks. Cashman, Patterson, Mosca, Watts, Robinson, Chang. </a:t>
            </a:r>
          </a:p>
        </p:txBody>
      </p:sp>
    </p:spTree>
    <p:extLst>
      <p:ext uri="{BB962C8B-B14F-4D97-AF65-F5344CB8AC3E}">
        <p14:creationId xmlns:p14="http://schemas.microsoft.com/office/powerpoint/2010/main" val="4213184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sp>
        <p:nvSpPr>
          <p:cNvPr id="4" name="object 4"/>
          <p:cNvSpPr txBox="1"/>
          <p:nvPr/>
        </p:nvSpPr>
        <p:spPr>
          <a:xfrm>
            <a:off x="5435561" y="2693571"/>
            <a:ext cx="3959225" cy="885190"/>
          </a:xfrm>
          <a:prstGeom prst="rect">
            <a:avLst/>
          </a:prstGeom>
        </p:spPr>
        <p:txBody>
          <a:bodyPr vert="horz" wrap="square" lIns="0" tIns="12700" rIns="0" bIns="0" rtlCol="0">
            <a:spAutoFit/>
          </a:bodyPr>
          <a:lstStyle/>
          <a:p>
            <a:pPr marR="91440" algn="ctr">
              <a:spcBef>
                <a:spcPts val="100"/>
              </a:spcBef>
            </a:pPr>
            <a:r>
              <a:rPr sz="2800" b="1" dirty="0">
                <a:solidFill>
                  <a:schemeClr val="tx1">
                    <a:lumMod val="75000"/>
                    <a:lumOff val="25000"/>
                  </a:schemeClr>
                </a:solidFill>
                <a:cs typeface="Arial"/>
              </a:rPr>
              <a:t>Idea</a:t>
            </a:r>
            <a:r>
              <a:rPr sz="2800" b="1" spc="-40" dirty="0">
                <a:solidFill>
                  <a:schemeClr val="tx1">
                    <a:lumMod val="75000"/>
                    <a:lumOff val="25000"/>
                  </a:schemeClr>
                </a:solidFill>
                <a:cs typeface="Arial"/>
              </a:rPr>
              <a:t> </a:t>
            </a:r>
            <a:r>
              <a:rPr lang="en-US" sz="2800" b="1" spc="-25" dirty="0">
                <a:solidFill>
                  <a:schemeClr val="tx1">
                    <a:lumMod val="75000"/>
                    <a:lumOff val="25000"/>
                  </a:schemeClr>
                </a:solidFill>
                <a:cs typeface="Arial"/>
              </a:rPr>
              <a:t>3</a:t>
            </a:r>
            <a:r>
              <a:rPr sz="2800" b="1" spc="-25" dirty="0">
                <a:solidFill>
                  <a:schemeClr val="tx1">
                    <a:lumMod val="75000"/>
                    <a:lumOff val="25000"/>
                  </a:schemeClr>
                </a:solidFill>
                <a:cs typeface="Arial"/>
              </a:rPr>
              <a:t>:</a:t>
            </a:r>
            <a:endParaRPr sz="2800" dirty="0">
              <a:solidFill>
                <a:schemeClr val="tx1">
                  <a:lumMod val="75000"/>
                  <a:lumOff val="25000"/>
                </a:schemeClr>
              </a:solidFill>
              <a:cs typeface="Arial"/>
            </a:endParaRPr>
          </a:p>
          <a:p>
            <a:pPr algn="ctr">
              <a:spcBef>
                <a:spcPts val="45"/>
              </a:spcBef>
            </a:pPr>
            <a:r>
              <a:rPr lang="en-US" sz="2800" dirty="0">
                <a:solidFill>
                  <a:schemeClr val="tx1">
                    <a:lumMod val="75000"/>
                    <a:lumOff val="25000"/>
                  </a:schemeClr>
                </a:solidFill>
                <a:cs typeface="Arial"/>
              </a:rPr>
              <a:t>Avoid getting stuck</a:t>
            </a:r>
            <a:endParaRPr sz="2800" dirty="0">
              <a:solidFill>
                <a:schemeClr val="tx1">
                  <a:lumMod val="75000"/>
                  <a:lumOff val="25000"/>
                </a:schemeClr>
              </a:solidFill>
              <a:cs typeface="Arial"/>
            </a:endParaRPr>
          </a:p>
        </p:txBody>
      </p:sp>
    </p:spTree>
    <p:extLst>
      <p:ext uri="{BB962C8B-B14F-4D97-AF65-F5344CB8AC3E}">
        <p14:creationId xmlns:p14="http://schemas.microsoft.com/office/powerpoint/2010/main" val="39893612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pic>
        <p:nvPicPr>
          <p:cNvPr id="3" name="Picture 10">
            <a:extLst>
              <a:ext uri="{FF2B5EF4-FFF2-40B4-BE49-F238E27FC236}">
                <a16:creationId xmlns:a16="http://schemas.microsoft.com/office/drawing/2014/main" id="{AD5A11C4-8C85-084B-0835-303252DA2E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9866" y="6107773"/>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Shipping To Colombia University">
            <a:extLst>
              <a:ext uri="{FF2B5EF4-FFF2-40B4-BE49-F238E27FC236}">
                <a16:creationId xmlns:a16="http://schemas.microsoft.com/office/drawing/2014/main" id="{FF69B6ED-F2AE-827B-EAFE-7B32C67CD7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65933" y="5731933"/>
            <a:ext cx="1126067" cy="11260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Icon&#10;&#10;Description automatically generated with medium confidence">
            <a:extLst>
              <a:ext uri="{FF2B5EF4-FFF2-40B4-BE49-F238E27FC236}">
                <a16:creationId xmlns:a16="http://schemas.microsoft.com/office/drawing/2014/main" id="{E60E0B98-991D-311E-7A6F-CF62B1E43FC1}"/>
              </a:ext>
            </a:extLst>
          </p:cNvPr>
          <p:cNvPicPr>
            <a:picLocks noChangeAspect="1"/>
          </p:cNvPicPr>
          <p:nvPr/>
        </p:nvPicPr>
        <p:blipFill>
          <a:blip r:embed="rId6"/>
          <a:stretch>
            <a:fillRect/>
          </a:stretch>
        </p:blipFill>
        <p:spPr>
          <a:xfrm>
            <a:off x="10105313" y="6015566"/>
            <a:ext cx="990600" cy="558800"/>
          </a:xfrm>
          <a:prstGeom prst="rect">
            <a:avLst/>
          </a:prstGeom>
        </p:spPr>
      </p:pic>
      <p:pic>
        <p:nvPicPr>
          <p:cNvPr id="7" name="Screen Recording 2021-05-11 at 2.57.08 PM" descr="Screen Recording 2021-05-11 at 2.57.08 PM">
            <a:hlinkClick r:id="" action="ppaction://media"/>
            <a:extLst>
              <a:ext uri="{FF2B5EF4-FFF2-40B4-BE49-F238E27FC236}">
                <a16:creationId xmlns:a16="http://schemas.microsoft.com/office/drawing/2014/main" id="{D1E40110-A01C-38C0-E0A0-7C6FA454BA0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697310" y="1892274"/>
            <a:ext cx="4878855" cy="2845999"/>
          </a:xfrm>
          <a:prstGeom prst="rect">
            <a:avLst/>
          </a:prstGeom>
          <a:ln>
            <a:solidFill>
              <a:schemeClr val="tx2"/>
            </a:solidFill>
          </a:ln>
        </p:spPr>
      </p:pic>
      <p:sp>
        <p:nvSpPr>
          <p:cNvPr id="8" name="TextBox 7">
            <a:extLst>
              <a:ext uri="{FF2B5EF4-FFF2-40B4-BE49-F238E27FC236}">
                <a16:creationId xmlns:a16="http://schemas.microsoft.com/office/drawing/2014/main" id="{8F1BC844-B870-9B3D-5114-B225B8772374}"/>
              </a:ext>
            </a:extLst>
          </p:cNvPr>
          <p:cNvSpPr txBox="1"/>
          <p:nvPr/>
        </p:nvSpPr>
        <p:spPr>
          <a:xfrm>
            <a:off x="3460880" y="5971800"/>
            <a:ext cx="6100762" cy="646331"/>
          </a:xfrm>
          <a:prstGeom prst="rect">
            <a:avLst/>
          </a:prstGeom>
          <a:noFill/>
        </p:spPr>
        <p:txBody>
          <a:bodyPr wrap="square">
            <a:spAutoFit/>
          </a:bodyPr>
          <a:lstStyle/>
          <a:p>
            <a:r>
              <a:rPr lang="en-US" sz="1800" dirty="0">
                <a:latin typeface="+mj-lt"/>
              </a:rPr>
              <a:t>Impact Of Cognitive Biases On Progressive Visualization. Procopio, Mosca, </a:t>
            </a:r>
            <a:r>
              <a:rPr lang="en-US" sz="1800" dirty="0" err="1">
                <a:latin typeface="+mj-lt"/>
              </a:rPr>
              <a:t>Scheidegger</a:t>
            </a:r>
            <a:r>
              <a:rPr lang="en-US" sz="1800" dirty="0">
                <a:latin typeface="+mj-lt"/>
              </a:rPr>
              <a:t>, Wu, Chang.  </a:t>
            </a:r>
          </a:p>
        </p:txBody>
      </p:sp>
    </p:spTree>
    <p:extLst>
      <p:ext uri="{BB962C8B-B14F-4D97-AF65-F5344CB8AC3E}">
        <p14:creationId xmlns:p14="http://schemas.microsoft.com/office/powerpoint/2010/main" val="98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7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repeatCount="indefinite" fill="hold" display="0">
                  <p:stCondLst>
                    <p:cond delay="indefinite"/>
                  </p:stCondLst>
                </p:cTn>
                <p:tgtEl>
                  <p:spTgt spid="7"/>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pic>
        <p:nvPicPr>
          <p:cNvPr id="3" name="Picture 10">
            <a:extLst>
              <a:ext uri="{FF2B5EF4-FFF2-40B4-BE49-F238E27FC236}">
                <a16:creationId xmlns:a16="http://schemas.microsoft.com/office/drawing/2014/main" id="{AD5A11C4-8C85-084B-0835-303252DA2E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09866" y="6107773"/>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Shipping To Colombia University">
            <a:extLst>
              <a:ext uri="{FF2B5EF4-FFF2-40B4-BE49-F238E27FC236}">
                <a16:creationId xmlns:a16="http://schemas.microsoft.com/office/drawing/2014/main" id="{FF69B6ED-F2AE-827B-EAFE-7B32C67CD7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65933" y="5731933"/>
            <a:ext cx="1126067" cy="11260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Icon&#10;&#10;Description automatically generated with medium confidence">
            <a:extLst>
              <a:ext uri="{FF2B5EF4-FFF2-40B4-BE49-F238E27FC236}">
                <a16:creationId xmlns:a16="http://schemas.microsoft.com/office/drawing/2014/main" id="{E60E0B98-991D-311E-7A6F-CF62B1E43FC1}"/>
              </a:ext>
            </a:extLst>
          </p:cNvPr>
          <p:cNvPicPr>
            <a:picLocks noChangeAspect="1"/>
          </p:cNvPicPr>
          <p:nvPr/>
        </p:nvPicPr>
        <p:blipFill>
          <a:blip r:embed="rId7"/>
          <a:stretch>
            <a:fillRect/>
          </a:stretch>
        </p:blipFill>
        <p:spPr>
          <a:xfrm>
            <a:off x="10105313" y="6015566"/>
            <a:ext cx="990600" cy="558800"/>
          </a:xfrm>
          <a:prstGeom prst="rect">
            <a:avLst/>
          </a:prstGeom>
        </p:spPr>
      </p:pic>
      <p:pic>
        <p:nvPicPr>
          <p:cNvPr id="4" name="Graphic 3" descr="Watch outline">
            <a:extLst>
              <a:ext uri="{FF2B5EF4-FFF2-40B4-BE49-F238E27FC236}">
                <a16:creationId xmlns:a16="http://schemas.microsoft.com/office/drawing/2014/main" id="{D02DA3CE-D915-21D8-68E5-A42221613A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08062" y="1565848"/>
            <a:ext cx="1245962" cy="1245962"/>
          </a:xfrm>
          <a:prstGeom prst="rect">
            <a:avLst/>
          </a:prstGeom>
        </p:spPr>
      </p:pic>
      <p:pic>
        <p:nvPicPr>
          <p:cNvPr id="8" name="Graphic 7" descr="Head with gears outline">
            <a:extLst>
              <a:ext uri="{FF2B5EF4-FFF2-40B4-BE49-F238E27FC236}">
                <a16:creationId xmlns:a16="http://schemas.microsoft.com/office/drawing/2014/main" id="{4D3557FA-0F9A-4B56-B652-1755BC0B05D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8307818" y="2443946"/>
            <a:ext cx="1247374" cy="1247374"/>
          </a:xfrm>
          <a:prstGeom prst="rect">
            <a:avLst/>
          </a:prstGeom>
        </p:spPr>
      </p:pic>
      <p:pic>
        <p:nvPicPr>
          <p:cNvPr id="9" name="Graphic 8" descr="Shield Tick outline">
            <a:extLst>
              <a:ext uri="{FF2B5EF4-FFF2-40B4-BE49-F238E27FC236}">
                <a16:creationId xmlns:a16="http://schemas.microsoft.com/office/drawing/2014/main" id="{F555E784-A709-ABCC-E462-0853054D9F5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453864" y="4061955"/>
            <a:ext cx="1245962" cy="1245962"/>
          </a:xfrm>
          <a:prstGeom prst="rect">
            <a:avLst/>
          </a:prstGeom>
        </p:spPr>
      </p:pic>
      <p:pic>
        <p:nvPicPr>
          <p:cNvPr id="10" name="Graphic 9" descr="Steering Wheel outline">
            <a:extLst>
              <a:ext uri="{FF2B5EF4-FFF2-40B4-BE49-F238E27FC236}">
                <a16:creationId xmlns:a16="http://schemas.microsoft.com/office/drawing/2014/main" id="{8D29AB7E-9489-929A-5AF5-3074962EF02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208062" y="3225160"/>
            <a:ext cx="1245962" cy="1245962"/>
          </a:xfrm>
          <a:prstGeom prst="rect">
            <a:avLst/>
          </a:prstGeom>
        </p:spPr>
      </p:pic>
      <p:sp>
        <p:nvSpPr>
          <p:cNvPr id="11" name="Right Arrow 10">
            <a:extLst>
              <a:ext uri="{FF2B5EF4-FFF2-40B4-BE49-F238E27FC236}">
                <a16:creationId xmlns:a16="http://schemas.microsoft.com/office/drawing/2014/main" id="{AD8AE684-95F8-125F-97DE-19F37CBC7FD2}"/>
              </a:ext>
            </a:extLst>
          </p:cNvPr>
          <p:cNvSpPr/>
          <p:nvPr/>
        </p:nvSpPr>
        <p:spPr>
          <a:xfrm>
            <a:off x="5890521" y="3276329"/>
            <a:ext cx="1169924" cy="483433"/>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55945DC-6D2F-2314-4776-08772A70A1EF}"/>
              </a:ext>
            </a:extLst>
          </p:cNvPr>
          <p:cNvSpPr txBox="1"/>
          <p:nvPr/>
        </p:nvSpPr>
        <p:spPr>
          <a:xfrm>
            <a:off x="9699826" y="4533547"/>
            <a:ext cx="1247373" cy="307777"/>
          </a:xfrm>
          <a:custGeom>
            <a:avLst/>
            <a:gdLst>
              <a:gd name="connsiteX0" fmla="*/ 0 w 1247373"/>
              <a:gd name="connsiteY0" fmla="*/ 0 h 307777"/>
              <a:gd name="connsiteX1" fmla="*/ 598739 w 1247373"/>
              <a:gd name="connsiteY1" fmla="*/ 0 h 307777"/>
              <a:gd name="connsiteX2" fmla="*/ 1247373 w 1247373"/>
              <a:gd name="connsiteY2" fmla="*/ 0 h 307777"/>
              <a:gd name="connsiteX3" fmla="*/ 1247373 w 1247373"/>
              <a:gd name="connsiteY3" fmla="*/ 307777 h 307777"/>
              <a:gd name="connsiteX4" fmla="*/ 648634 w 1247373"/>
              <a:gd name="connsiteY4" fmla="*/ 307777 h 307777"/>
              <a:gd name="connsiteX5" fmla="*/ 0 w 1247373"/>
              <a:gd name="connsiteY5" fmla="*/ 307777 h 307777"/>
              <a:gd name="connsiteX6" fmla="*/ 0 w 1247373"/>
              <a:gd name="connsiteY6" fmla="*/ 0 h 307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373" h="307777" fill="none" extrusionOk="0">
                <a:moveTo>
                  <a:pt x="0" y="0"/>
                </a:moveTo>
                <a:cubicBezTo>
                  <a:pt x="165372" y="-18121"/>
                  <a:pt x="364000" y="-9896"/>
                  <a:pt x="598739" y="0"/>
                </a:cubicBezTo>
                <a:cubicBezTo>
                  <a:pt x="833478" y="9896"/>
                  <a:pt x="1049773" y="-31941"/>
                  <a:pt x="1247373" y="0"/>
                </a:cubicBezTo>
                <a:cubicBezTo>
                  <a:pt x="1249106" y="128874"/>
                  <a:pt x="1238092" y="161544"/>
                  <a:pt x="1247373" y="307777"/>
                </a:cubicBezTo>
                <a:cubicBezTo>
                  <a:pt x="981395" y="309826"/>
                  <a:pt x="915735" y="326979"/>
                  <a:pt x="648634" y="307777"/>
                </a:cubicBezTo>
                <a:cubicBezTo>
                  <a:pt x="381533" y="288575"/>
                  <a:pt x="130625" y="322171"/>
                  <a:pt x="0" y="307777"/>
                </a:cubicBezTo>
                <a:cubicBezTo>
                  <a:pt x="-9057" y="167740"/>
                  <a:pt x="7257" y="91733"/>
                  <a:pt x="0" y="0"/>
                </a:cubicBezTo>
                <a:close/>
              </a:path>
              <a:path w="1247373" h="307777" stroke="0" extrusionOk="0">
                <a:moveTo>
                  <a:pt x="0" y="0"/>
                </a:moveTo>
                <a:cubicBezTo>
                  <a:pt x="289836" y="-29398"/>
                  <a:pt x="515087" y="21523"/>
                  <a:pt x="648634" y="0"/>
                </a:cubicBezTo>
                <a:cubicBezTo>
                  <a:pt x="782181" y="-21523"/>
                  <a:pt x="1029536" y="-7870"/>
                  <a:pt x="1247373" y="0"/>
                </a:cubicBezTo>
                <a:cubicBezTo>
                  <a:pt x="1260932" y="73425"/>
                  <a:pt x="1253309" y="169624"/>
                  <a:pt x="1247373" y="307777"/>
                </a:cubicBezTo>
                <a:cubicBezTo>
                  <a:pt x="989276" y="305029"/>
                  <a:pt x="895814" y="296869"/>
                  <a:pt x="636160" y="307777"/>
                </a:cubicBezTo>
                <a:cubicBezTo>
                  <a:pt x="376506" y="318685"/>
                  <a:pt x="233488" y="323140"/>
                  <a:pt x="0" y="307777"/>
                </a:cubicBezTo>
                <a:cubicBezTo>
                  <a:pt x="-1912" y="195777"/>
                  <a:pt x="9849" y="127468"/>
                  <a:pt x="0" y="0"/>
                </a:cubicBezTo>
                <a:close/>
              </a:path>
            </a:pathLst>
          </a:custGeom>
          <a:solidFill>
            <a:schemeClr val="bg1"/>
          </a:solidFill>
          <a:ln>
            <a:solidFill>
              <a:schemeClr val="accent5"/>
            </a:solidFill>
            <a:extLst>
              <a:ext uri="{C807C97D-BFC1-408E-A445-0C87EB9F89A2}">
                <ask:lineSketchStyleProps xmlns:ask="http://schemas.microsoft.com/office/drawing/2018/sketchyshapes" sd="1554893551">
                  <a:prstGeom prst="rect">
                    <a:avLst/>
                  </a:prstGeom>
                  <ask:type>
                    <ask:lineSketchFreehand/>
                  </ask:type>
                </ask:lineSketchStyleProps>
              </a:ext>
            </a:extLst>
          </a:ln>
        </p:spPr>
        <p:style>
          <a:lnRef idx="3">
            <a:schemeClr val="lt1"/>
          </a:lnRef>
          <a:fillRef idx="1">
            <a:schemeClr val="accent3"/>
          </a:fillRef>
          <a:effectRef idx="1">
            <a:schemeClr val="accent3"/>
          </a:effectRef>
          <a:fontRef idx="minor">
            <a:schemeClr val="lt1"/>
          </a:fontRef>
        </p:style>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2000" b="0" i="0" u="none" strike="noStrike" cap="none" spc="0" normalizeH="0" baseline="0">
                <a:ln w="0"/>
                <a:solidFill>
                  <a:prstClr val="black"/>
                </a:solidFill>
                <a:effectLst>
                  <a:outerShdw blurRad="38100" dist="19050" dir="2700000" algn="tl" rotWithShape="0">
                    <a:prstClr val="black">
                      <a:alpha val="40000"/>
                    </a:prstClr>
                  </a:outerShdw>
                </a:effectLst>
                <a:uLnTx/>
                <a:uFillTx/>
                <a:latin typeface="Calibri" panose="020F0502020204030204"/>
              </a:defRPr>
            </a:lvl1pPr>
          </a:lstStyle>
          <a:p>
            <a:r>
              <a:rPr lang="en-US" sz="1400" dirty="0" err="1">
                <a:effectLst/>
              </a:rPr>
              <a:t>Badam</a:t>
            </a:r>
            <a:r>
              <a:rPr lang="en-US" sz="1400" dirty="0">
                <a:effectLst/>
              </a:rPr>
              <a:t> 2017</a:t>
            </a:r>
          </a:p>
        </p:txBody>
      </p:sp>
      <p:sp>
        <p:nvSpPr>
          <p:cNvPr id="13" name="TextBox 12">
            <a:extLst>
              <a:ext uri="{FF2B5EF4-FFF2-40B4-BE49-F238E27FC236}">
                <a16:creationId xmlns:a16="http://schemas.microsoft.com/office/drawing/2014/main" id="{BE073CE5-398E-7C11-DD2B-B1B80B50FB30}"/>
              </a:ext>
            </a:extLst>
          </p:cNvPr>
          <p:cNvSpPr txBox="1"/>
          <p:nvPr/>
        </p:nvSpPr>
        <p:spPr>
          <a:xfrm>
            <a:off x="8455728" y="1948149"/>
            <a:ext cx="1762695" cy="523220"/>
          </a:xfrm>
          <a:custGeom>
            <a:avLst/>
            <a:gdLst>
              <a:gd name="connsiteX0" fmla="*/ 0 w 1762695"/>
              <a:gd name="connsiteY0" fmla="*/ 0 h 523220"/>
              <a:gd name="connsiteX1" fmla="*/ 622819 w 1762695"/>
              <a:gd name="connsiteY1" fmla="*/ 0 h 523220"/>
              <a:gd name="connsiteX2" fmla="*/ 1228011 w 1762695"/>
              <a:gd name="connsiteY2" fmla="*/ 0 h 523220"/>
              <a:gd name="connsiteX3" fmla="*/ 1762695 w 1762695"/>
              <a:gd name="connsiteY3" fmla="*/ 0 h 523220"/>
              <a:gd name="connsiteX4" fmla="*/ 1762695 w 1762695"/>
              <a:gd name="connsiteY4" fmla="*/ 523220 h 523220"/>
              <a:gd name="connsiteX5" fmla="*/ 1139876 w 1762695"/>
              <a:gd name="connsiteY5" fmla="*/ 523220 h 523220"/>
              <a:gd name="connsiteX6" fmla="*/ 517057 w 1762695"/>
              <a:gd name="connsiteY6" fmla="*/ 523220 h 523220"/>
              <a:gd name="connsiteX7" fmla="*/ 0 w 1762695"/>
              <a:gd name="connsiteY7" fmla="*/ 523220 h 523220"/>
              <a:gd name="connsiteX8" fmla="*/ 0 w 1762695"/>
              <a:gd name="connsiteY8"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2695" h="523220" fill="none" extrusionOk="0">
                <a:moveTo>
                  <a:pt x="0" y="0"/>
                </a:moveTo>
                <a:cubicBezTo>
                  <a:pt x="135037" y="-11995"/>
                  <a:pt x="352674" y="1946"/>
                  <a:pt x="622819" y="0"/>
                </a:cubicBezTo>
                <a:cubicBezTo>
                  <a:pt x="892964" y="-1946"/>
                  <a:pt x="997549" y="30159"/>
                  <a:pt x="1228011" y="0"/>
                </a:cubicBezTo>
                <a:cubicBezTo>
                  <a:pt x="1458473" y="-30159"/>
                  <a:pt x="1587111" y="-25797"/>
                  <a:pt x="1762695" y="0"/>
                </a:cubicBezTo>
                <a:cubicBezTo>
                  <a:pt x="1759162" y="153237"/>
                  <a:pt x="1774061" y="317898"/>
                  <a:pt x="1762695" y="523220"/>
                </a:cubicBezTo>
                <a:cubicBezTo>
                  <a:pt x="1577986" y="521640"/>
                  <a:pt x="1429146" y="550830"/>
                  <a:pt x="1139876" y="523220"/>
                </a:cubicBezTo>
                <a:cubicBezTo>
                  <a:pt x="850606" y="495610"/>
                  <a:pt x="698994" y="507376"/>
                  <a:pt x="517057" y="523220"/>
                </a:cubicBezTo>
                <a:cubicBezTo>
                  <a:pt x="335120" y="539064"/>
                  <a:pt x="129563" y="503934"/>
                  <a:pt x="0" y="523220"/>
                </a:cubicBezTo>
                <a:cubicBezTo>
                  <a:pt x="-3935" y="381184"/>
                  <a:pt x="-24720" y="126240"/>
                  <a:pt x="0" y="0"/>
                </a:cubicBezTo>
                <a:close/>
              </a:path>
              <a:path w="1762695" h="523220" stroke="0" extrusionOk="0">
                <a:moveTo>
                  <a:pt x="0" y="0"/>
                </a:moveTo>
                <a:cubicBezTo>
                  <a:pt x="287439" y="-4169"/>
                  <a:pt x="479670" y="-13766"/>
                  <a:pt x="622819" y="0"/>
                </a:cubicBezTo>
                <a:cubicBezTo>
                  <a:pt x="765968" y="13766"/>
                  <a:pt x="981464" y="15704"/>
                  <a:pt x="1175130" y="0"/>
                </a:cubicBezTo>
                <a:cubicBezTo>
                  <a:pt x="1368796" y="-15704"/>
                  <a:pt x="1593746" y="-18550"/>
                  <a:pt x="1762695" y="0"/>
                </a:cubicBezTo>
                <a:cubicBezTo>
                  <a:pt x="1736576" y="216816"/>
                  <a:pt x="1753291" y="304031"/>
                  <a:pt x="1762695" y="523220"/>
                </a:cubicBezTo>
                <a:cubicBezTo>
                  <a:pt x="1631627" y="513421"/>
                  <a:pt x="1355763" y="538969"/>
                  <a:pt x="1175130" y="523220"/>
                </a:cubicBezTo>
                <a:cubicBezTo>
                  <a:pt x="994497" y="507471"/>
                  <a:pt x="771548" y="514236"/>
                  <a:pt x="605192" y="523220"/>
                </a:cubicBezTo>
                <a:cubicBezTo>
                  <a:pt x="438836" y="532204"/>
                  <a:pt x="196306" y="508595"/>
                  <a:pt x="0" y="523220"/>
                </a:cubicBezTo>
                <a:cubicBezTo>
                  <a:pt x="21879" y="323203"/>
                  <a:pt x="-1332" y="124903"/>
                  <a:pt x="0" y="0"/>
                </a:cubicBezTo>
                <a:close/>
              </a:path>
            </a:pathLst>
          </a:custGeom>
          <a:solidFill>
            <a:schemeClr val="bg1"/>
          </a:solidFill>
          <a:ln>
            <a:solidFill>
              <a:schemeClr val="accent5"/>
            </a:solidFill>
            <a:extLst>
              <a:ext uri="{C807C97D-BFC1-408E-A445-0C87EB9F89A2}">
                <ask:lineSketchStyleProps xmlns:ask="http://schemas.microsoft.com/office/drawing/2018/sketchyshapes" sd="1554893551">
                  <a:prstGeom prst="rect">
                    <a:avLst/>
                  </a:prstGeom>
                  <ask:type>
                    <ask:lineSketchFreehand/>
                  </ask:type>
                </ask:lineSketchStyleProps>
              </a:ext>
            </a:extLst>
          </a:ln>
        </p:spPr>
        <p:style>
          <a:lnRef idx="3">
            <a:schemeClr val="lt1"/>
          </a:lnRef>
          <a:fillRef idx="1">
            <a:schemeClr val="accent3"/>
          </a:fillRef>
          <a:effectRef idx="1">
            <a:schemeClr val="accent3"/>
          </a:effectRef>
          <a:fontRef idx="minor">
            <a:schemeClr val="lt1"/>
          </a:fontRef>
        </p:style>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2000" b="0" i="0" u="none" strike="noStrike" cap="none" spc="0" normalizeH="0" baseline="0">
                <a:ln w="0"/>
                <a:solidFill>
                  <a:prstClr val="black"/>
                </a:solidFill>
                <a:effectLst>
                  <a:outerShdw blurRad="38100" dist="19050" dir="2700000" algn="tl" rotWithShape="0">
                    <a:prstClr val="black">
                      <a:alpha val="40000"/>
                    </a:prstClr>
                  </a:outerShdw>
                </a:effectLst>
                <a:uLnTx/>
                <a:uFillTx/>
                <a:latin typeface="Calibri" panose="020F0502020204030204"/>
              </a:defRPr>
            </a:lvl1pPr>
          </a:lstStyle>
          <a:p>
            <a:r>
              <a:rPr lang="en-US" sz="1400" dirty="0">
                <a:effectLst/>
              </a:rPr>
              <a:t>Fisher et al. 2012, </a:t>
            </a:r>
            <a:r>
              <a:rPr lang="en-US" sz="1400" dirty="0" err="1">
                <a:effectLst/>
              </a:rPr>
              <a:t>Zgraggen</a:t>
            </a:r>
            <a:r>
              <a:rPr lang="en-US" sz="1400" dirty="0">
                <a:effectLst/>
              </a:rPr>
              <a:t> et al. 2017</a:t>
            </a:r>
          </a:p>
        </p:txBody>
      </p:sp>
      <p:sp>
        <p:nvSpPr>
          <p:cNvPr id="14" name="TextBox 13">
            <a:extLst>
              <a:ext uri="{FF2B5EF4-FFF2-40B4-BE49-F238E27FC236}">
                <a16:creationId xmlns:a16="http://schemas.microsoft.com/office/drawing/2014/main" id="{DCFD0E21-2439-5370-7DD8-253738D5421C}"/>
              </a:ext>
            </a:extLst>
          </p:cNvPr>
          <p:cNvSpPr txBox="1"/>
          <p:nvPr/>
        </p:nvSpPr>
        <p:spPr>
          <a:xfrm>
            <a:off x="9699826" y="2864398"/>
            <a:ext cx="1762694" cy="520391"/>
          </a:xfrm>
          <a:custGeom>
            <a:avLst/>
            <a:gdLst>
              <a:gd name="connsiteX0" fmla="*/ 0 w 1762694"/>
              <a:gd name="connsiteY0" fmla="*/ 0 h 520391"/>
              <a:gd name="connsiteX1" fmla="*/ 622819 w 1762694"/>
              <a:gd name="connsiteY1" fmla="*/ 0 h 520391"/>
              <a:gd name="connsiteX2" fmla="*/ 1228010 w 1762694"/>
              <a:gd name="connsiteY2" fmla="*/ 0 h 520391"/>
              <a:gd name="connsiteX3" fmla="*/ 1762694 w 1762694"/>
              <a:gd name="connsiteY3" fmla="*/ 0 h 520391"/>
              <a:gd name="connsiteX4" fmla="*/ 1762694 w 1762694"/>
              <a:gd name="connsiteY4" fmla="*/ 520391 h 520391"/>
              <a:gd name="connsiteX5" fmla="*/ 1139875 w 1762694"/>
              <a:gd name="connsiteY5" fmla="*/ 520391 h 520391"/>
              <a:gd name="connsiteX6" fmla="*/ 517057 w 1762694"/>
              <a:gd name="connsiteY6" fmla="*/ 520391 h 520391"/>
              <a:gd name="connsiteX7" fmla="*/ 0 w 1762694"/>
              <a:gd name="connsiteY7" fmla="*/ 520391 h 520391"/>
              <a:gd name="connsiteX8" fmla="*/ 0 w 1762694"/>
              <a:gd name="connsiteY8" fmla="*/ 0 h 520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2694" h="520391" fill="none" extrusionOk="0">
                <a:moveTo>
                  <a:pt x="0" y="0"/>
                </a:moveTo>
                <a:cubicBezTo>
                  <a:pt x="135037" y="-11995"/>
                  <a:pt x="352674" y="1946"/>
                  <a:pt x="622819" y="0"/>
                </a:cubicBezTo>
                <a:cubicBezTo>
                  <a:pt x="892964" y="-1946"/>
                  <a:pt x="1002019" y="-27242"/>
                  <a:pt x="1228010" y="0"/>
                </a:cubicBezTo>
                <a:cubicBezTo>
                  <a:pt x="1454001" y="27242"/>
                  <a:pt x="1587110" y="-25797"/>
                  <a:pt x="1762694" y="0"/>
                </a:cubicBezTo>
                <a:cubicBezTo>
                  <a:pt x="1760785" y="118176"/>
                  <a:pt x="1752970" y="364274"/>
                  <a:pt x="1762694" y="520391"/>
                </a:cubicBezTo>
                <a:cubicBezTo>
                  <a:pt x="1577985" y="518811"/>
                  <a:pt x="1429145" y="548001"/>
                  <a:pt x="1139875" y="520391"/>
                </a:cubicBezTo>
                <a:cubicBezTo>
                  <a:pt x="850605" y="492781"/>
                  <a:pt x="697248" y="501614"/>
                  <a:pt x="517057" y="520391"/>
                </a:cubicBezTo>
                <a:cubicBezTo>
                  <a:pt x="336866" y="539168"/>
                  <a:pt x="129563" y="501105"/>
                  <a:pt x="0" y="520391"/>
                </a:cubicBezTo>
                <a:cubicBezTo>
                  <a:pt x="-13907" y="275668"/>
                  <a:pt x="-12103" y="194155"/>
                  <a:pt x="0" y="0"/>
                </a:cubicBezTo>
                <a:close/>
              </a:path>
              <a:path w="1762694" h="520391" stroke="0" extrusionOk="0">
                <a:moveTo>
                  <a:pt x="0" y="0"/>
                </a:moveTo>
                <a:cubicBezTo>
                  <a:pt x="287439" y="-4169"/>
                  <a:pt x="479670" y="-13766"/>
                  <a:pt x="622819" y="0"/>
                </a:cubicBezTo>
                <a:cubicBezTo>
                  <a:pt x="765968" y="13766"/>
                  <a:pt x="983440" y="20725"/>
                  <a:pt x="1175129" y="0"/>
                </a:cubicBezTo>
                <a:cubicBezTo>
                  <a:pt x="1366818" y="-20725"/>
                  <a:pt x="1593745" y="-18550"/>
                  <a:pt x="1762694" y="0"/>
                </a:cubicBezTo>
                <a:cubicBezTo>
                  <a:pt x="1768706" y="219058"/>
                  <a:pt x="1760672" y="307208"/>
                  <a:pt x="1762694" y="520391"/>
                </a:cubicBezTo>
                <a:cubicBezTo>
                  <a:pt x="1631626" y="510592"/>
                  <a:pt x="1355762" y="536140"/>
                  <a:pt x="1175129" y="520391"/>
                </a:cubicBezTo>
                <a:cubicBezTo>
                  <a:pt x="994496" y="504642"/>
                  <a:pt x="768023" y="510581"/>
                  <a:pt x="605192" y="520391"/>
                </a:cubicBezTo>
                <a:cubicBezTo>
                  <a:pt x="442361" y="530201"/>
                  <a:pt x="196306" y="505766"/>
                  <a:pt x="0" y="520391"/>
                </a:cubicBezTo>
                <a:cubicBezTo>
                  <a:pt x="-3216" y="356025"/>
                  <a:pt x="-323" y="134603"/>
                  <a:pt x="0" y="0"/>
                </a:cubicBezTo>
                <a:close/>
              </a:path>
            </a:pathLst>
          </a:custGeom>
          <a:solidFill>
            <a:schemeClr val="bg1"/>
          </a:solidFill>
          <a:ln>
            <a:solidFill>
              <a:schemeClr val="accent5"/>
            </a:solidFill>
            <a:extLst>
              <a:ext uri="{C807C97D-BFC1-408E-A445-0C87EB9F89A2}">
                <ask:lineSketchStyleProps xmlns:ask="http://schemas.microsoft.com/office/drawing/2018/sketchyshapes" sd="1554893551">
                  <a:prstGeom prst="rect">
                    <a:avLst/>
                  </a:prstGeom>
                  <ask:type>
                    <ask:lineSketchFreehand/>
                  </ask:type>
                </ask:lineSketchStyleProps>
              </a:ext>
            </a:extLst>
          </a:ln>
        </p:spPr>
        <p:style>
          <a:lnRef idx="3">
            <a:schemeClr val="lt1"/>
          </a:lnRef>
          <a:fillRef idx="1">
            <a:schemeClr val="accent3"/>
          </a:fillRef>
          <a:effectRef idx="1">
            <a:schemeClr val="accent3"/>
          </a:effectRef>
          <a:fontRef idx="minor">
            <a:schemeClr val="lt1"/>
          </a:fontRef>
        </p:style>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2000" b="0" i="0" u="none" strike="noStrike" cap="none" spc="0" normalizeH="0" baseline="0">
                <a:ln w="0"/>
                <a:solidFill>
                  <a:prstClr val="black"/>
                </a:solidFill>
                <a:effectLst>
                  <a:outerShdw blurRad="38100" dist="19050" dir="2700000" algn="tl" rotWithShape="0">
                    <a:prstClr val="black">
                      <a:alpha val="40000"/>
                    </a:prstClr>
                  </a:outerShdw>
                </a:effectLst>
                <a:uLnTx/>
                <a:uFillTx/>
                <a:latin typeface="Calibri" panose="020F0502020204030204"/>
              </a:defRPr>
            </a:lvl1pPr>
          </a:lstStyle>
          <a:p>
            <a:r>
              <a:rPr lang="en-US" sz="1400" dirty="0">
                <a:effectLst/>
                <a:latin typeface="+mn-lt"/>
              </a:rPr>
              <a:t>Angelini et al. 2018, Schulz et al. 2016</a:t>
            </a:r>
          </a:p>
        </p:txBody>
      </p:sp>
      <p:sp>
        <p:nvSpPr>
          <p:cNvPr id="15" name="TextBox 14">
            <a:extLst>
              <a:ext uri="{FF2B5EF4-FFF2-40B4-BE49-F238E27FC236}">
                <a16:creationId xmlns:a16="http://schemas.microsoft.com/office/drawing/2014/main" id="{D6169022-E801-B52D-319B-90ECDB3DEA17}"/>
              </a:ext>
            </a:extLst>
          </p:cNvPr>
          <p:cNvSpPr txBox="1"/>
          <p:nvPr/>
        </p:nvSpPr>
        <p:spPr>
          <a:xfrm>
            <a:off x="8453864" y="3586531"/>
            <a:ext cx="1762694" cy="523220"/>
          </a:xfrm>
          <a:custGeom>
            <a:avLst/>
            <a:gdLst>
              <a:gd name="connsiteX0" fmla="*/ 0 w 1762694"/>
              <a:gd name="connsiteY0" fmla="*/ 0 h 523220"/>
              <a:gd name="connsiteX1" fmla="*/ 622819 w 1762694"/>
              <a:gd name="connsiteY1" fmla="*/ 0 h 523220"/>
              <a:gd name="connsiteX2" fmla="*/ 1228010 w 1762694"/>
              <a:gd name="connsiteY2" fmla="*/ 0 h 523220"/>
              <a:gd name="connsiteX3" fmla="*/ 1762694 w 1762694"/>
              <a:gd name="connsiteY3" fmla="*/ 0 h 523220"/>
              <a:gd name="connsiteX4" fmla="*/ 1762694 w 1762694"/>
              <a:gd name="connsiteY4" fmla="*/ 523220 h 523220"/>
              <a:gd name="connsiteX5" fmla="*/ 1139875 w 1762694"/>
              <a:gd name="connsiteY5" fmla="*/ 523220 h 523220"/>
              <a:gd name="connsiteX6" fmla="*/ 517057 w 1762694"/>
              <a:gd name="connsiteY6" fmla="*/ 523220 h 523220"/>
              <a:gd name="connsiteX7" fmla="*/ 0 w 1762694"/>
              <a:gd name="connsiteY7" fmla="*/ 523220 h 523220"/>
              <a:gd name="connsiteX8" fmla="*/ 0 w 1762694"/>
              <a:gd name="connsiteY8"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2694" h="523220" fill="none" extrusionOk="0">
                <a:moveTo>
                  <a:pt x="0" y="0"/>
                </a:moveTo>
                <a:cubicBezTo>
                  <a:pt x="135037" y="-11995"/>
                  <a:pt x="352674" y="1946"/>
                  <a:pt x="622819" y="0"/>
                </a:cubicBezTo>
                <a:cubicBezTo>
                  <a:pt x="892964" y="-1946"/>
                  <a:pt x="1002019" y="-27242"/>
                  <a:pt x="1228010" y="0"/>
                </a:cubicBezTo>
                <a:cubicBezTo>
                  <a:pt x="1454001" y="27242"/>
                  <a:pt x="1587110" y="-25797"/>
                  <a:pt x="1762694" y="0"/>
                </a:cubicBezTo>
                <a:cubicBezTo>
                  <a:pt x="1759161" y="153237"/>
                  <a:pt x="1774060" y="317898"/>
                  <a:pt x="1762694" y="523220"/>
                </a:cubicBezTo>
                <a:cubicBezTo>
                  <a:pt x="1577985" y="521640"/>
                  <a:pt x="1429145" y="550830"/>
                  <a:pt x="1139875" y="523220"/>
                </a:cubicBezTo>
                <a:cubicBezTo>
                  <a:pt x="850605" y="495610"/>
                  <a:pt x="697248" y="504443"/>
                  <a:pt x="517057" y="523220"/>
                </a:cubicBezTo>
                <a:cubicBezTo>
                  <a:pt x="336866" y="541997"/>
                  <a:pt x="129563" y="503934"/>
                  <a:pt x="0" y="523220"/>
                </a:cubicBezTo>
                <a:cubicBezTo>
                  <a:pt x="-3935" y="381184"/>
                  <a:pt x="-24720" y="126240"/>
                  <a:pt x="0" y="0"/>
                </a:cubicBezTo>
                <a:close/>
              </a:path>
              <a:path w="1762694" h="523220" stroke="0" extrusionOk="0">
                <a:moveTo>
                  <a:pt x="0" y="0"/>
                </a:moveTo>
                <a:cubicBezTo>
                  <a:pt x="287439" y="-4169"/>
                  <a:pt x="479670" y="-13766"/>
                  <a:pt x="622819" y="0"/>
                </a:cubicBezTo>
                <a:cubicBezTo>
                  <a:pt x="765968" y="13766"/>
                  <a:pt x="983440" y="20725"/>
                  <a:pt x="1175129" y="0"/>
                </a:cubicBezTo>
                <a:cubicBezTo>
                  <a:pt x="1366818" y="-20725"/>
                  <a:pt x="1593745" y="-18550"/>
                  <a:pt x="1762694" y="0"/>
                </a:cubicBezTo>
                <a:cubicBezTo>
                  <a:pt x="1736575" y="216816"/>
                  <a:pt x="1753290" y="304031"/>
                  <a:pt x="1762694" y="523220"/>
                </a:cubicBezTo>
                <a:cubicBezTo>
                  <a:pt x="1631626" y="513421"/>
                  <a:pt x="1355762" y="538969"/>
                  <a:pt x="1175129" y="523220"/>
                </a:cubicBezTo>
                <a:cubicBezTo>
                  <a:pt x="994496" y="507471"/>
                  <a:pt x="768023" y="513410"/>
                  <a:pt x="605192" y="523220"/>
                </a:cubicBezTo>
                <a:cubicBezTo>
                  <a:pt x="442361" y="533030"/>
                  <a:pt x="196306" y="508595"/>
                  <a:pt x="0" y="523220"/>
                </a:cubicBezTo>
                <a:cubicBezTo>
                  <a:pt x="21879" y="323203"/>
                  <a:pt x="-1332" y="124903"/>
                  <a:pt x="0" y="0"/>
                </a:cubicBezTo>
                <a:close/>
              </a:path>
            </a:pathLst>
          </a:custGeom>
          <a:solidFill>
            <a:schemeClr val="bg1"/>
          </a:solidFill>
          <a:ln>
            <a:solidFill>
              <a:schemeClr val="accent5"/>
            </a:solidFill>
            <a:extLst>
              <a:ext uri="{C807C97D-BFC1-408E-A445-0C87EB9F89A2}">
                <ask:lineSketchStyleProps xmlns:ask="http://schemas.microsoft.com/office/drawing/2018/sketchyshapes" sd="1554893551">
                  <a:prstGeom prst="rect">
                    <a:avLst/>
                  </a:prstGeom>
                  <ask:type>
                    <ask:lineSketchFreehand/>
                  </ask:type>
                </ask:lineSketchStyleProps>
              </a:ext>
            </a:extLst>
          </a:ln>
        </p:spPr>
        <p:style>
          <a:lnRef idx="3">
            <a:schemeClr val="lt1"/>
          </a:lnRef>
          <a:fillRef idx="1">
            <a:schemeClr val="accent3"/>
          </a:fillRef>
          <a:effectRef idx="1">
            <a:schemeClr val="accent3"/>
          </a:effectRef>
          <a:fontRef idx="minor">
            <a:schemeClr val="lt1"/>
          </a:fontRef>
        </p:style>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2000" b="0" i="0" u="none" strike="noStrike" cap="none" spc="0" normalizeH="0" baseline="0">
                <a:ln w="0"/>
                <a:solidFill>
                  <a:prstClr val="black"/>
                </a:solidFill>
                <a:effectLst>
                  <a:outerShdw blurRad="38100" dist="19050" dir="2700000" algn="tl" rotWithShape="0">
                    <a:prstClr val="black">
                      <a:alpha val="40000"/>
                    </a:prstClr>
                  </a:outerShdw>
                </a:effectLst>
                <a:uLnTx/>
                <a:uFillTx/>
                <a:latin typeface="Calibri" panose="020F0502020204030204"/>
              </a:defRPr>
            </a:lvl1pPr>
          </a:lstStyle>
          <a:p>
            <a:r>
              <a:rPr lang="en-US" sz="1400" dirty="0">
                <a:effectLst/>
              </a:rPr>
              <a:t>Ex. </a:t>
            </a:r>
            <a:r>
              <a:rPr lang="en-US" sz="1400" dirty="0" err="1">
                <a:effectLst/>
              </a:rPr>
              <a:t>Turkay</a:t>
            </a:r>
            <a:r>
              <a:rPr lang="en-US" sz="1400" dirty="0">
                <a:effectLst/>
              </a:rPr>
              <a:t> et al. 2017, Moritz et al. 2017</a:t>
            </a:r>
          </a:p>
        </p:txBody>
      </p:sp>
      <p:pic>
        <p:nvPicPr>
          <p:cNvPr id="16" name="Screen Recording 2021-05-11 at 2.57.08 PM" descr="Screen Recording 2021-05-11 at 2.57.08 PM">
            <a:hlinkClick r:id="" action="ppaction://media"/>
            <a:extLst>
              <a:ext uri="{FF2B5EF4-FFF2-40B4-BE49-F238E27FC236}">
                <a16:creationId xmlns:a16="http://schemas.microsoft.com/office/drawing/2014/main" id="{7ED94E43-C55A-F08D-A965-25B9408FF4D3}"/>
              </a:ext>
            </a:extLst>
          </p:cNvPr>
          <p:cNvPicPr>
            <a:picLocks noChangeAspect="1"/>
          </p:cNvPicPr>
          <p:nvPr>
            <a:videoFile r:link="rId2"/>
            <p:extLst>
              <p:ext uri="{DAA4B4D4-6D71-4841-9C94-3DE7FCFB9230}">
                <p14:media xmlns:p14="http://schemas.microsoft.com/office/powerpoint/2010/main" r:embed="rId1"/>
              </p:ext>
            </p:extLst>
          </p:nvPr>
        </p:nvPicPr>
        <p:blipFill>
          <a:blip r:embed="rId16"/>
          <a:stretch>
            <a:fillRect/>
          </a:stretch>
        </p:blipFill>
        <p:spPr>
          <a:xfrm>
            <a:off x="3502245" y="2807478"/>
            <a:ext cx="2284947" cy="1332886"/>
          </a:xfrm>
          <a:prstGeom prst="rect">
            <a:avLst/>
          </a:prstGeom>
          <a:ln>
            <a:solidFill>
              <a:schemeClr val="tx2"/>
            </a:solidFill>
          </a:ln>
        </p:spPr>
      </p:pic>
      <p:sp>
        <p:nvSpPr>
          <p:cNvPr id="17" name="TextBox 16">
            <a:extLst>
              <a:ext uri="{FF2B5EF4-FFF2-40B4-BE49-F238E27FC236}">
                <a16:creationId xmlns:a16="http://schemas.microsoft.com/office/drawing/2014/main" id="{E0840ADA-6AC6-EB11-974F-97821B251AAF}"/>
              </a:ext>
            </a:extLst>
          </p:cNvPr>
          <p:cNvSpPr txBox="1"/>
          <p:nvPr/>
        </p:nvSpPr>
        <p:spPr>
          <a:xfrm>
            <a:off x="3460880" y="5971800"/>
            <a:ext cx="6100762" cy="646331"/>
          </a:xfrm>
          <a:prstGeom prst="rect">
            <a:avLst/>
          </a:prstGeom>
          <a:noFill/>
        </p:spPr>
        <p:txBody>
          <a:bodyPr wrap="square">
            <a:spAutoFit/>
          </a:bodyPr>
          <a:lstStyle/>
          <a:p>
            <a:r>
              <a:rPr lang="en-US" sz="1800" dirty="0">
                <a:latin typeface="+mj-lt"/>
              </a:rPr>
              <a:t>Impact Of Cognitive Biases On Progressive Visualization. Procopio, Mosca, </a:t>
            </a:r>
            <a:r>
              <a:rPr lang="en-US" sz="1800" dirty="0" err="1">
                <a:latin typeface="+mj-lt"/>
              </a:rPr>
              <a:t>Scheidegger</a:t>
            </a:r>
            <a:r>
              <a:rPr lang="en-US" sz="1800" dirty="0">
                <a:latin typeface="+mj-lt"/>
              </a:rPr>
              <a:t>, Wu, Chang.  </a:t>
            </a:r>
          </a:p>
        </p:txBody>
      </p:sp>
    </p:spTree>
    <p:extLst>
      <p:ext uri="{BB962C8B-B14F-4D97-AF65-F5344CB8AC3E}">
        <p14:creationId xmlns:p14="http://schemas.microsoft.com/office/powerpoint/2010/main" val="31123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7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6"/>
                                        </p:tgtEl>
                                      </p:cBhvr>
                                    </p:cmd>
                                  </p:childTnLst>
                                </p:cTn>
                              </p:par>
                            </p:childTnLst>
                          </p:cTn>
                        </p:par>
                      </p:childTnLst>
                    </p:cTn>
                  </p:par>
                </p:childTnLst>
              </p:cTn>
              <p:nextCondLst>
                <p:cond evt="onClick" delay="0">
                  <p:tgtEl>
                    <p:spTgt spid="16"/>
                  </p:tgtEl>
                </p:cond>
              </p:nextCondLst>
            </p:seq>
            <p:video>
              <p:cMediaNode vol="80000">
                <p:cTn id="12" repeatCount="indefinite" fill="hold" display="0">
                  <p:stCondLst>
                    <p:cond delay="indefinite"/>
                  </p:stCondLst>
                </p:cTn>
                <p:tgtEl>
                  <p:spTgt spid="16"/>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C9EE1D-12BB-43F7-9A2A-893578DCA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43962A31-C54E-4762-B155-59777FED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0" name="Rectangle 19">
            <a:extLst>
              <a:ext uri="{FF2B5EF4-FFF2-40B4-BE49-F238E27FC236}">
                <a16:creationId xmlns:a16="http://schemas.microsoft.com/office/drawing/2014/main" id="{AA7850C8-8932-45FB-824D-8AB7D8469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28BB4B4-FCCA-4BB8-A5B5-7EDD9652D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12EA169-A2A5-D1CC-6884-C45059881EEE}"/>
              </a:ext>
            </a:extLst>
          </p:cNvPr>
          <p:cNvSpPr>
            <a:spLocks noGrp="1"/>
          </p:cNvSpPr>
          <p:nvPr>
            <p:ph type="title"/>
          </p:nvPr>
        </p:nvSpPr>
        <p:spPr>
          <a:xfrm>
            <a:off x="480607" y="1298448"/>
            <a:ext cx="3847930" cy="3255264"/>
          </a:xfrm>
        </p:spPr>
        <p:txBody>
          <a:bodyPr vert="horz" lIns="91440" tIns="45720" rIns="91440" bIns="45720" rtlCol="0" anchor="b">
            <a:normAutofit/>
          </a:bodyPr>
          <a:lstStyle/>
          <a:p>
            <a:r>
              <a:rPr lang="en-US" sz="5900" spc="-100"/>
              <a:t>Who Am I?</a:t>
            </a:r>
          </a:p>
        </p:txBody>
      </p:sp>
      <p:sp>
        <p:nvSpPr>
          <p:cNvPr id="24" name="Rectangle 23">
            <a:extLst>
              <a:ext uri="{FF2B5EF4-FFF2-40B4-BE49-F238E27FC236}">
                <a16:creationId xmlns:a16="http://schemas.microsoft.com/office/drawing/2014/main" id="{9EAD000C-FECC-4415-AB14-16AC3974C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758952"/>
            <a:ext cx="3379859" cy="3191490"/>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4A9CF7B-6D34-42D7-9614-7AA889926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758952"/>
            <a:ext cx="2849303" cy="18309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8DEA40E-A1A6-474E-BE3B-A06C929EB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4115150"/>
            <a:ext cx="3379859" cy="19838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72A6C1-76CF-4215-B818-52CFF4D7A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2722807"/>
            <a:ext cx="2849303" cy="33670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Run outline">
            <a:extLst>
              <a:ext uri="{FF2B5EF4-FFF2-40B4-BE49-F238E27FC236}">
                <a16:creationId xmlns:a16="http://schemas.microsoft.com/office/drawing/2014/main" id="{6A3406ED-FB70-F44B-830E-4E1BBBD5A69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5417903" y="1042986"/>
            <a:ext cx="1443039" cy="1443039"/>
          </a:xfrm>
          <a:prstGeom prst="rect">
            <a:avLst/>
          </a:prstGeom>
        </p:spPr>
      </p:pic>
      <p:sp>
        <p:nvSpPr>
          <p:cNvPr id="32" name="Rectangle 31">
            <a:extLst>
              <a:ext uri="{FF2B5EF4-FFF2-40B4-BE49-F238E27FC236}">
                <a16:creationId xmlns:a16="http://schemas.microsoft.com/office/drawing/2014/main" id="{E61CE9D6-3D74-4540-A98B-232824586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1" name="Graphic 10" descr="Deciduous tree outline">
            <a:extLst>
              <a:ext uri="{FF2B5EF4-FFF2-40B4-BE49-F238E27FC236}">
                <a16:creationId xmlns:a16="http://schemas.microsoft.com/office/drawing/2014/main" id="{3C0224A4-C520-E780-ADA9-8D7643AD42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24121" y="1686356"/>
            <a:ext cx="1443039" cy="1443039"/>
          </a:xfrm>
          <a:prstGeom prst="rect">
            <a:avLst/>
          </a:prstGeom>
        </p:spPr>
      </p:pic>
      <p:pic>
        <p:nvPicPr>
          <p:cNvPr id="9" name="Graphic 8" descr="Rolling Pin outline">
            <a:extLst>
              <a:ext uri="{FF2B5EF4-FFF2-40B4-BE49-F238E27FC236}">
                <a16:creationId xmlns:a16="http://schemas.microsoft.com/office/drawing/2014/main" id="{AE69D74D-A666-F8C0-0A8E-FDFF489EDF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53568" y="2496714"/>
            <a:ext cx="1443039" cy="1443039"/>
          </a:xfrm>
          <a:prstGeom prst="rect">
            <a:avLst/>
          </a:prstGeom>
        </p:spPr>
      </p:pic>
      <p:pic>
        <p:nvPicPr>
          <p:cNvPr id="6" name="Graphic 5" descr="Computer outline">
            <a:extLst>
              <a:ext uri="{FF2B5EF4-FFF2-40B4-BE49-F238E27FC236}">
                <a16:creationId xmlns:a16="http://schemas.microsoft.com/office/drawing/2014/main" id="{19ED5668-2A51-3705-E494-1F9EDC7DB51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78028" y="2744866"/>
            <a:ext cx="1528359" cy="1528359"/>
          </a:xfrm>
          <a:prstGeom prst="rect">
            <a:avLst/>
          </a:prstGeom>
        </p:spPr>
      </p:pic>
      <p:pic>
        <p:nvPicPr>
          <p:cNvPr id="8" name="Graphic 7" descr="Diploma roll outline">
            <a:extLst>
              <a:ext uri="{FF2B5EF4-FFF2-40B4-BE49-F238E27FC236}">
                <a16:creationId xmlns:a16="http://schemas.microsoft.com/office/drawing/2014/main" id="{E674053C-30DF-5BCD-240B-E0DCA5D71B4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8842116">
            <a:off x="9694853" y="3284573"/>
            <a:ext cx="1967141" cy="1967141"/>
          </a:xfrm>
          <a:prstGeom prst="rect">
            <a:avLst/>
          </a:prstGeom>
        </p:spPr>
      </p:pic>
      <p:sp>
        <p:nvSpPr>
          <p:cNvPr id="10" name="TextBox 9">
            <a:extLst>
              <a:ext uri="{FF2B5EF4-FFF2-40B4-BE49-F238E27FC236}">
                <a16:creationId xmlns:a16="http://schemas.microsoft.com/office/drawing/2014/main" id="{79FD14AA-591B-F28C-8215-7450A2F88E59}"/>
              </a:ext>
            </a:extLst>
          </p:cNvPr>
          <p:cNvSpPr txBox="1"/>
          <p:nvPr/>
        </p:nvSpPr>
        <p:spPr>
          <a:xfrm rot="18974100">
            <a:off x="10334367" y="3866460"/>
            <a:ext cx="478464" cy="369332"/>
          </a:xfrm>
          <a:prstGeom prst="rect">
            <a:avLst/>
          </a:prstGeom>
          <a:noFill/>
        </p:spPr>
        <p:txBody>
          <a:bodyPr wrap="none" rtlCol="0">
            <a:spAutoFit/>
          </a:bodyPr>
          <a:lstStyle/>
          <a:p>
            <a:r>
              <a:rPr lang="en-US" b="1" dirty="0"/>
              <a:t>Dr.</a:t>
            </a:r>
          </a:p>
        </p:txBody>
      </p:sp>
      <p:pic>
        <p:nvPicPr>
          <p:cNvPr id="13" name="Graphic 12" descr="Periodic Graph outline">
            <a:extLst>
              <a:ext uri="{FF2B5EF4-FFF2-40B4-BE49-F238E27FC236}">
                <a16:creationId xmlns:a16="http://schemas.microsoft.com/office/drawing/2014/main" id="{C4D15C3F-ADC6-EA65-1011-17F25178886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626020" y="4988630"/>
            <a:ext cx="914400" cy="914400"/>
          </a:xfrm>
          <a:prstGeom prst="rect">
            <a:avLst/>
          </a:prstGeom>
        </p:spPr>
      </p:pic>
      <p:pic>
        <p:nvPicPr>
          <p:cNvPr id="15" name="Graphic 14" descr="Scatterplot outline">
            <a:extLst>
              <a:ext uri="{FF2B5EF4-FFF2-40B4-BE49-F238E27FC236}">
                <a16:creationId xmlns:a16="http://schemas.microsoft.com/office/drawing/2014/main" id="{52EF2DA9-FE0A-3D65-91F6-152AA6793D0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53008" y="4988630"/>
            <a:ext cx="914400" cy="914400"/>
          </a:xfrm>
          <a:prstGeom prst="rect">
            <a:avLst/>
          </a:prstGeom>
        </p:spPr>
      </p:pic>
      <p:pic>
        <p:nvPicPr>
          <p:cNvPr id="19" name="Graphic 18" descr="Bar chart outline">
            <a:extLst>
              <a:ext uri="{FF2B5EF4-FFF2-40B4-BE49-F238E27FC236}">
                <a16:creationId xmlns:a16="http://schemas.microsoft.com/office/drawing/2014/main" id="{4C310D26-A60B-2D5E-7BBC-EC5802DE00A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487465" y="4988630"/>
            <a:ext cx="914400" cy="914400"/>
          </a:xfrm>
          <a:prstGeom prst="rect">
            <a:avLst/>
          </a:prstGeom>
        </p:spPr>
      </p:pic>
    </p:spTree>
    <p:extLst>
      <p:ext uri="{BB962C8B-B14F-4D97-AF65-F5344CB8AC3E}">
        <p14:creationId xmlns:p14="http://schemas.microsoft.com/office/powerpoint/2010/main" val="1832516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pic>
        <p:nvPicPr>
          <p:cNvPr id="3" name="Picture 10">
            <a:extLst>
              <a:ext uri="{FF2B5EF4-FFF2-40B4-BE49-F238E27FC236}">
                <a16:creationId xmlns:a16="http://schemas.microsoft.com/office/drawing/2014/main" id="{AD5A11C4-8C85-084B-0835-303252DA2E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9866" y="6107773"/>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Shipping To Colombia University">
            <a:extLst>
              <a:ext uri="{FF2B5EF4-FFF2-40B4-BE49-F238E27FC236}">
                <a16:creationId xmlns:a16="http://schemas.microsoft.com/office/drawing/2014/main" id="{FF69B6ED-F2AE-827B-EAFE-7B32C67CD7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65933" y="5731933"/>
            <a:ext cx="1126067" cy="11260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Icon&#10;&#10;Description automatically generated with medium confidence">
            <a:extLst>
              <a:ext uri="{FF2B5EF4-FFF2-40B4-BE49-F238E27FC236}">
                <a16:creationId xmlns:a16="http://schemas.microsoft.com/office/drawing/2014/main" id="{E60E0B98-991D-311E-7A6F-CF62B1E43FC1}"/>
              </a:ext>
            </a:extLst>
          </p:cNvPr>
          <p:cNvPicPr>
            <a:picLocks noChangeAspect="1"/>
          </p:cNvPicPr>
          <p:nvPr/>
        </p:nvPicPr>
        <p:blipFill>
          <a:blip r:embed="rId6"/>
          <a:stretch>
            <a:fillRect/>
          </a:stretch>
        </p:blipFill>
        <p:spPr>
          <a:xfrm>
            <a:off x="10105313" y="6015566"/>
            <a:ext cx="990600" cy="558800"/>
          </a:xfrm>
          <a:prstGeom prst="rect">
            <a:avLst/>
          </a:prstGeom>
        </p:spPr>
      </p:pic>
      <p:sp>
        <p:nvSpPr>
          <p:cNvPr id="11" name="Right Arrow 10">
            <a:extLst>
              <a:ext uri="{FF2B5EF4-FFF2-40B4-BE49-F238E27FC236}">
                <a16:creationId xmlns:a16="http://schemas.microsoft.com/office/drawing/2014/main" id="{AD8AE684-95F8-125F-97DE-19F37CBC7FD2}"/>
              </a:ext>
            </a:extLst>
          </p:cNvPr>
          <p:cNvSpPr/>
          <p:nvPr/>
        </p:nvSpPr>
        <p:spPr>
          <a:xfrm>
            <a:off x="5890521" y="3276329"/>
            <a:ext cx="1169924" cy="483433"/>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Screen Recording 2021-05-11 at 2.57.08 PM" descr="Screen Recording 2021-05-11 at 2.57.08 PM">
            <a:hlinkClick r:id="" action="ppaction://media"/>
            <a:extLst>
              <a:ext uri="{FF2B5EF4-FFF2-40B4-BE49-F238E27FC236}">
                <a16:creationId xmlns:a16="http://schemas.microsoft.com/office/drawing/2014/main" id="{7ED94E43-C55A-F08D-A965-25B9408FF4D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502245" y="2807478"/>
            <a:ext cx="2284947" cy="1332886"/>
          </a:xfrm>
          <a:prstGeom prst="rect">
            <a:avLst/>
          </a:prstGeom>
          <a:ln>
            <a:solidFill>
              <a:schemeClr val="tx2"/>
            </a:solidFill>
          </a:ln>
        </p:spPr>
      </p:pic>
      <p:sp>
        <p:nvSpPr>
          <p:cNvPr id="7" name="TextBox 6">
            <a:extLst>
              <a:ext uri="{FF2B5EF4-FFF2-40B4-BE49-F238E27FC236}">
                <a16:creationId xmlns:a16="http://schemas.microsoft.com/office/drawing/2014/main" id="{C5550E5A-94FD-66A0-654E-50EF36EB7D86}"/>
              </a:ext>
            </a:extLst>
          </p:cNvPr>
          <p:cNvSpPr txBox="1"/>
          <p:nvPr/>
        </p:nvSpPr>
        <p:spPr>
          <a:xfrm>
            <a:off x="8113362" y="4358390"/>
            <a:ext cx="1938570" cy="646331"/>
          </a:xfrm>
          <a:custGeom>
            <a:avLst/>
            <a:gdLst>
              <a:gd name="connsiteX0" fmla="*/ 0 w 1938570"/>
              <a:gd name="connsiteY0" fmla="*/ 0 h 646331"/>
              <a:gd name="connsiteX1" fmla="*/ 684961 w 1938570"/>
              <a:gd name="connsiteY1" fmla="*/ 0 h 646331"/>
              <a:gd name="connsiteX2" fmla="*/ 1292380 w 1938570"/>
              <a:gd name="connsiteY2" fmla="*/ 0 h 646331"/>
              <a:gd name="connsiteX3" fmla="*/ 1938570 w 1938570"/>
              <a:gd name="connsiteY3" fmla="*/ 0 h 646331"/>
              <a:gd name="connsiteX4" fmla="*/ 1938570 w 1938570"/>
              <a:gd name="connsiteY4" fmla="*/ 646331 h 646331"/>
              <a:gd name="connsiteX5" fmla="*/ 1292380 w 1938570"/>
              <a:gd name="connsiteY5" fmla="*/ 646331 h 646331"/>
              <a:gd name="connsiteX6" fmla="*/ 665576 w 1938570"/>
              <a:gd name="connsiteY6" fmla="*/ 646331 h 646331"/>
              <a:gd name="connsiteX7" fmla="*/ 0 w 1938570"/>
              <a:gd name="connsiteY7" fmla="*/ 646331 h 646331"/>
              <a:gd name="connsiteX8" fmla="*/ 0 w 1938570"/>
              <a:gd name="connsiteY8"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8570" h="646331" extrusionOk="0">
                <a:moveTo>
                  <a:pt x="0" y="0"/>
                </a:moveTo>
                <a:cubicBezTo>
                  <a:pt x="213826" y="-13569"/>
                  <a:pt x="527589" y="-32617"/>
                  <a:pt x="684961" y="0"/>
                </a:cubicBezTo>
                <a:cubicBezTo>
                  <a:pt x="842333" y="32617"/>
                  <a:pt x="1094210" y="545"/>
                  <a:pt x="1292380" y="0"/>
                </a:cubicBezTo>
                <a:cubicBezTo>
                  <a:pt x="1490550" y="-545"/>
                  <a:pt x="1667729" y="-15437"/>
                  <a:pt x="1938570" y="0"/>
                </a:cubicBezTo>
                <a:cubicBezTo>
                  <a:pt x="1946652" y="307836"/>
                  <a:pt x="1911943" y="386184"/>
                  <a:pt x="1938570" y="646331"/>
                </a:cubicBezTo>
                <a:cubicBezTo>
                  <a:pt x="1627199" y="665323"/>
                  <a:pt x="1512724" y="632203"/>
                  <a:pt x="1292380" y="646331"/>
                </a:cubicBezTo>
                <a:cubicBezTo>
                  <a:pt x="1072036" y="660460"/>
                  <a:pt x="877090" y="646826"/>
                  <a:pt x="665576" y="646331"/>
                </a:cubicBezTo>
                <a:cubicBezTo>
                  <a:pt x="454062" y="645836"/>
                  <a:pt x="238753" y="626523"/>
                  <a:pt x="0" y="646331"/>
                </a:cubicBezTo>
                <a:cubicBezTo>
                  <a:pt x="27584" y="456415"/>
                  <a:pt x="-21841" y="130094"/>
                  <a:pt x="0" y="0"/>
                </a:cubicBezTo>
                <a:close/>
              </a:path>
            </a:pathLst>
          </a:custGeom>
          <a:noFill/>
          <a:ln>
            <a:solidFill>
              <a:schemeClr val="accent5"/>
            </a:solidFill>
            <a:extLst>
              <a:ext uri="{C807C97D-BFC1-408E-A445-0C87EB9F89A2}">
                <ask:lineSketchStyleProps xmlns:ask="http://schemas.microsoft.com/office/drawing/2018/sketchyshapes" sd="1554893551">
                  <a:prstGeom prst="rect">
                    <a:avLst/>
                  </a:prstGeom>
                  <ask:type>
                    <ask:lineSketchFreehand/>
                  </ask:type>
                </ask:lineSketchStyleProps>
              </a:ext>
            </a:extLst>
          </a:ln>
        </p:spPr>
        <p:style>
          <a:lnRef idx="3">
            <a:schemeClr val="lt1"/>
          </a:lnRef>
          <a:fillRef idx="1">
            <a:schemeClr val="accent3"/>
          </a:fillRef>
          <a:effectRef idx="1">
            <a:schemeClr val="accent3"/>
          </a:effectRef>
          <a:fontRef idx="minor">
            <a:schemeClr val="lt1"/>
          </a:fontRef>
        </p:style>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2000" b="0" i="0" u="none" strike="noStrike" cap="none" spc="0" normalizeH="0" baseline="0">
                <a:ln w="0"/>
                <a:solidFill>
                  <a:prstClr val="black"/>
                </a:solidFill>
                <a:effectLst>
                  <a:outerShdw blurRad="38100" dist="19050" dir="2700000" algn="tl" rotWithShape="0">
                    <a:prstClr val="black">
                      <a:alpha val="40000"/>
                    </a:prstClr>
                  </a:outerShdw>
                </a:effectLst>
                <a:uLnTx/>
                <a:uFillTx/>
                <a:latin typeface="Calibri" panose="020F0502020204030204"/>
              </a:defRPr>
            </a:lvl1pPr>
          </a:lstStyle>
          <a:p>
            <a:r>
              <a:rPr lang="en-US" sz="1800" dirty="0">
                <a:effectLst/>
              </a:rPr>
              <a:t>Moritz et al. 2017, </a:t>
            </a:r>
          </a:p>
          <a:p>
            <a:r>
              <a:rPr lang="en-US" sz="1800" dirty="0" err="1">
                <a:effectLst/>
              </a:rPr>
              <a:t>Turkay</a:t>
            </a:r>
            <a:r>
              <a:rPr lang="en-US" sz="1800" dirty="0">
                <a:effectLst/>
              </a:rPr>
              <a:t> et al. 2017</a:t>
            </a:r>
          </a:p>
        </p:txBody>
      </p:sp>
      <p:pic>
        <p:nvPicPr>
          <p:cNvPr id="17" name="Graphic 16" descr="Thumbs Down outline">
            <a:extLst>
              <a:ext uri="{FF2B5EF4-FFF2-40B4-BE49-F238E27FC236}">
                <a16:creationId xmlns:a16="http://schemas.microsoft.com/office/drawing/2014/main" id="{46B3CFE7-A81D-8A96-FC67-89F649A8975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35201" y="1325563"/>
            <a:ext cx="1325562" cy="1325562"/>
          </a:xfrm>
          <a:prstGeom prst="rect">
            <a:avLst/>
          </a:prstGeom>
        </p:spPr>
      </p:pic>
      <p:pic>
        <p:nvPicPr>
          <p:cNvPr id="18" name="Graphic 17" descr="Close with solid fill">
            <a:extLst>
              <a:ext uri="{FF2B5EF4-FFF2-40B4-BE49-F238E27FC236}">
                <a16:creationId xmlns:a16="http://schemas.microsoft.com/office/drawing/2014/main" id="{449874E3-816F-FBCF-F825-6400C9EB934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38971" y="2959057"/>
            <a:ext cx="1243584" cy="1243584"/>
          </a:xfrm>
          <a:prstGeom prst="rect">
            <a:avLst/>
          </a:prstGeom>
        </p:spPr>
      </p:pic>
      <p:pic>
        <p:nvPicPr>
          <p:cNvPr id="19" name="Graphic 18" descr="Dizzy face outline outline">
            <a:extLst>
              <a:ext uri="{FF2B5EF4-FFF2-40B4-BE49-F238E27FC236}">
                <a16:creationId xmlns:a16="http://schemas.microsoft.com/office/drawing/2014/main" id="{6F2F165A-99E6-C4D2-B676-87DFC8B7096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77020" y="2955639"/>
            <a:ext cx="1243584" cy="1243584"/>
          </a:xfrm>
          <a:prstGeom prst="rect">
            <a:avLst/>
          </a:prstGeom>
        </p:spPr>
      </p:pic>
      <p:sp>
        <p:nvSpPr>
          <p:cNvPr id="21" name="TextBox 20">
            <a:extLst>
              <a:ext uri="{FF2B5EF4-FFF2-40B4-BE49-F238E27FC236}">
                <a16:creationId xmlns:a16="http://schemas.microsoft.com/office/drawing/2014/main" id="{AA485D8C-606F-57E7-85AD-F60F9A9F7690}"/>
              </a:ext>
            </a:extLst>
          </p:cNvPr>
          <p:cNvSpPr txBox="1"/>
          <p:nvPr/>
        </p:nvSpPr>
        <p:spPr>
          <a:xfrm>
            <a:off x="3460880" y="5971800"/>
            <a:ext cx="6100762" cy="646331"/>
          </a:xfrm>
          <a:prstGeom prst="rect">
            <a:avLst/>
          </a:prstGeom>
          <a:noFill/>
        </p:spPr>
        <p:txBody>
          <a:bodyPr wrap="square">
            <a:spAutoFit/>
          </a:bodyPr>
          <a:lstStyle/>
          <a:p>
            <a:r>
              <a:rPr lang="en-US" sz="1800" dirty="0">
                <a:latin typeface="+mj-lt"/>
              </a:rPr>
              <a:t>Impact Of Cognitive Biases On Progressive Visualization. Procopio, Mosca, </a:t>
            </a:r>
            <a:r>
              <a:rPr lang="en-US" sz="1800" dirty="0" err="1">
                <a:latin typeface="+mj-lt"/>
              </a:rPr>
              <a:t>Scheidegger</a:t>
            </a:r>
            <a:r>
              <a:rPr lang="en-US" sz="1800" dirty="0">
                <a:latin typeface="+mj-lt"/>
              </a:rPr>
              <a:t>, Wu, Chang.  </a:t>
            </a:r>
          </a:p>
        </p:txBody>
      </p:sp>
    </p:spTree>
    <p:extLst>
      <p:ext uri="{BB962C8B-B14F-4D97-AF65-F5344CB8AC3E}">
        <p14:creationId xmlns:p14="http://schemas.microsoft.com/office/powerpoint/2010/main" val="964425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7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6"/>
                                        </p:tgtEl>
                                      </p:cBhvr>
                                    </p:cmd>
                                  </p:childTnLst>
                                </p:cTn>
                              </p:par>
                            </p:childTnLst>
                          </p:cTn>
                        </p:par>
                      </p:childTnLst>
                    </p:cTn>
                  </p:par>
                </p:childTnLst>
              </p:cTn>
              <p:nextCondLst>
                <p:cond evt="onClick" delay="0">
                  <p:tgtEl>
                    <p:spTgt spid="16"/>
                  </p:tgtEl>
                </p:cond>
              </p:nextCondLst>
            </p:seq>
            <p:video>
              <p:cMediaNode vol="80000">
                <p:cTn id="12" repeatCount="indefinite" fill="hold" display="0">
                  <p:stCondLst>
                    <p:cond delay="indefinite"/>
                  </p:stCondLst>
                </p:cTn>
                <p:tgtEl>
                  <p:spTgt spid="16"/>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pic>
        <p:nvPicPr>
          <p:cNvPr id="3" name="Picture 10">
            <a:extLst>
              <a:ext uri="{FF2B5EF4-FFF2-40B4-BE49-F238E27FC236}">
                <a16:creationId xmlns:a16="http://schemas.microsoft.com/office/drawing/2014/main" id="{AD5A11C4-8C85-084B-0835-303252DA2E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09866" y="6107773"/>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Shipping To Colombia University">
            <a:extLst>
              <a:ext uri="{FF2B5EF4-FFF2-40B4-BE49-F238E27FC236}">
                <a16:creationId xmlns:a16="http://schemas.microsoft.com/office/drawing/2014/main" id="{FF69B6ED-F2AE-827B-EAFE-7B32C67CD7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65933" y="5731933"/>
            <a:ext cx="1126067" cy="11260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Icon&#10;&#10;Description automatically generated with medium confidence">
            <a:extLst>
              <a:ext uri="{FF2B5EF4-FFF2-40B4-BE49-F238E27FC236}">
                <a16:creationId xmlns:a16="http://schemas.microsoft.com/office/drawing/2014/main" id="{E60E0B98-991D-311E-7A6F-CF62B1E43FC1}"/>
              </a:ext>
            </a:extLst>
          </p:cNvPr>
          <p:cNvPicPr>
            <a:picLocks noChangeAspect="1"/>
          </p:cNvPicPr>
          <p:nvPr/>
        </p:nvPicPr>
        <p:blipFill>
          <a:blip r:embed="rId4"/>
          <a:stretch>
            <a:fillRect/>
          </a:stretch>
        </p:blipFill>
        <p:spPr>
          <a:xfrm>
            <a:off x="10105313" y="6015566"/>
            <a:ext cx="990600" cy="558800"/>
          </a:xfrm>
          <a:prstGeom prst="rect">
            <a:avLst/>
          </a:prstGeom>
        </p:spPr>
      </p:pic>
      <p:sp>
        <p:nvSpPr>
          <p:cNvPr id="4" name="Rectangle 3">
            <a:extLst>
              <a:ext uri="{FF2B5EF4-FFF2-40B4-BE49-F238E27FC236}">
                <a16:creationId xmlns:a16="http://schemas.microsoft.com/office/drawing/2014/main" id="{8B7D122D-E6A6-C508-5D34-F0EB63EB46C1}"/>
              </a:ext>
            </a:extLst>
          </p:cNvPr>
          <p:cNvSpPr/>
          <p:nvPr/>
        </p:nvSpPr>
        <p:spPr>
          <a:xfrm>
            <a:off x="7591960" y="1236686"/>
            <a:ext cx="3881920" cy="646331"/>
          </a:xfrm>
          <a:custGeom>
            <a:avLst/>
            <a:gdLst>
              <a:gd name="connsiteX0" fmla="*/ 0 w 3881920"/>
              <a:gd name="connsiteY0" fmla="*/ 0 h 646331"/>
              <a:gd name="connsiteX1" fmla="*/ 569348 w 3881920"/>
              <a:gd name="connsiteY1" fmla="*/ 0 h 646331"/>
              <a:gd name="connsiteX2" fmla="*/ 1216335 w 3881920"/>
              <a:gd name="connsiteY2" fmla="*/ 0 h 646331"/>
              <a:gd name="connsiteX3" fmla="*/ 1863322 w 3881920"/>
              <a:gd name="connsiteY3" fmla="*/ 0 h 646331"/>
              <a:gd name="connsiteX4" fmla="*/ 2549127 w 3881920"/>
              <a:gd name="connsiteY4" fmla="*/ 0 h 646331"/>
              <a:gd name="connsiteX5" fmla="*/ 3273753 w 3881920"/>
              <a:gd name="connsiteY5" fmla="*/ 0 h 646331"/>
              <a:gd name="connsiteX6" fmla="*/ 3881920 w 3881920"/>
              <a:gd name="connsiteY6" fmla="*/ 0 h 646331"/>
              <a:gd name="connsiteX7" fmla="*/ 3881920 w 3881920"/>
              <a:gd name="connsiteY7" fmla="*/ 646331 h 646331"/>
              <a:gd name="connsiteX8" fmla="*/ 3312572 w 3881920"/>
              <a:gd name="connsiteY8" fmla="*/ 646331 h 646331"/>
              <a:gd name="connsiteX9" fmla="*/ 2782043 w 3881920"/>
              <a:gd name="connsiteY9" fmla="*/ 646331 h 646331"/>
              <a:gd name="connsiteX10" fmla="*/ 2173875 w 3881920"/>
              <a:gd name="connsiteY10" fmla="*/ 646331 h 646331"/>
              <a:gd name="connsiteX11" fmla="*/ 1643346 w 3881920"/>
              <a:gd name="connsiteY11" fmla="*/ 646331 h 646331"/>
              <a:gd name="connsiteX12" fmla="*/ 1073998 w 3881920"/>
              <a:gd name="connsiteY12" fmla="*/ 646331 h 646331"/>
              <a:gd name="connsiteX13" fmla="*/ 0 w 3881920"/>
              <a:gd name="connsiteY13" fmla="*/ 646331 h 646331"/>
              <a:gd name="connsiteX14" fmla="*/ 0 w 3881920"/>
              <a:gd name="connsiteY14"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81920" h="646331" extrusionOk="0">
                <a:moveTo>
                  <a:pt x="0" y="0"/>
                </a:moveTo>
                <a:cubicBezTo>
                  <a:pt x="196720" y="-25722"/>
                  <a:pt x="411549" y="14314"/>
                  <a:pt x="569348" y="0"/>
                </a:cubicBezTo>
                <a:cubicBezTo>
                  <a:pt x="727147" y="-14314"/>
                  <a:pt x="1018434" y="-286"/>
                  <a:pt x="1216335" y="0"/>
                </a:cubicBezTo>
                <a:cubicBezTo>
                  <a:pt x="1414236" y="286"/>
                  <a:pt x="1716593" y="14222"/>
                  <a:pt x="1863322" y="0"/>
                </a:cubicBezTo>
                <a:cubicBezTo>
                  <a:pt x="2010051" y="-14222"/>
                  <a:pt x="2399805" y="6223"/>
                  <a:pt x="2549127" y="0"/>
                </a:cubicBezTo>
                <a:cubicBezTo>
                  <a:pt x="2698449" y="-6223"/>
                  <a:pt x="3114597" y="23176"/>
                  <a:pt x="3273753" y="0"/>
                </a:cubicBezTo>
                <a:cubicBezTo>
                  <a:pt x="3432909" y="-23176"/>
                  <a:pt x="3598499" y="-23552"/>
                  <a:pt x="3881920" y="0"/>
                </a:cubicBezTo>
                <a:cubicBezTo>
                  <a:pt x="3873012" y="149975"/>
                  <a:pt x="3853586" y="437498"/>
                  <a:pt x="3881920" y="646331"/>
                </a:cubicBezTo>
                <a:cubicBezTo>
                  <a:pt x="3707656" y="628931"/>
                  <a:pt x="3487475" y="674232"/>
                  <a:pt x="3312572" y="646331"/>
                </a:cubicBezTo>
                <a:cubicBezTo>
                  <a:pt x="3137669" y="618430"/>
                  <a:pt x="2943557" y="652967"/>
                  <a:pt x="2782043" y="646331"/>
                </a:cubicBezTo>
                <a:cubicBezTo>
                  <a:pt x="2620529" y="639695"/>
                  <a:pt x="2353747" y="643164"/>
                  <a:pt x="2173875" y="646331"/>
                </a:cubicBezTo>
                <a:cubicBezTo>
                  <a:pt x="1994003" y="649498"/>
                  <a:pt x="1776396" y="621895"/>
                  <a:pt x="1643346" y="646331"/>
                </a:cubicBezTo>
                <a:cubicBezTo>
                  <a:pt x="1510296" y="670767"/>
                  <a:pt x="1327077" y="649756"/>
                  <a:pt x="1073998" y="646331"/>
                </a:cubicBezTo>
                <a:cubicBezTo>
                  <a:pt x="820919" y="642906"/>
                  <a:pt x="254528" y="614604"/>
                  <a:pt x="0" y="646331"/>
                </a:cubicBezTo>
                <a:cubicBezTo>
                  <a:pt x="-29953" y="377501"/>
                  <a:pt x="-8670" y="214719"/>
                  <a:pt x="0" y="0"/>
                </a:cubicBezTo>
                <a:close/>
              </a:path>
            </a:pathLst>
          </a:custGeom>
          <a:noFill/>
          <a:ln w="19050">
            <a:solidFill>
              <a:schemeClr val="accent5"/>
            </a:solidFill>
            <a:extLst>
              <a:ext uri="{C807C97D-BFC1-408E-A445-0C87EB9F89A2}">
                <ask:lineSketchStyleProps xmlns:ask="http://schemas.microsoft.com/office/drawing/2018/sketchyshapes" sd="2568509396">
                  <a:prstGeom prst="rect">
                    <a:avLst/>
                  </a:prstGeom>
                  <ask:type>
                    <ask:lineSketchFreehand/>
                  </ask:type>
                </ask:lineSketchStyleProps>
              </a:ext>
            </a:extLst>
          </a:ln>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noFill/>
                </a:ln>
                <a:solidFill>
                  <a:schemeClr val="accent5"/>
                </a:solidFill>
                <a:uLnTx/>
                <a:uFillTx/>
                <a:latin typeface="Calibri" panose="020F0502020204030204"/>
                <a:ea typeface="+mn-ea"/>
                <a:cs typeface="+mn-cs"/>
              </a:rPr>
              <a:t>Cognitive Biases</a:t>
            </a:r>
          </a:p>
        </p:txBody>
      </p:sp>
      <p:sp>
        <p:nvSpPr>
          <p:cNvPr id="8" name="TextBox 7">
            <a:extLst>
              <a:ext uri="{FF2B5EF4-FFF2-40B4-BE49-F238E27FC236}">
                <a16:creationId xmlns:a16="http://schemas.microsoft.com/office/drawing/2014/main" id="{6FA6DD6A-2671-02A4-C9BF-61FAB5D538BC}"/>
              </a:ext>
            </a:extLst>
          </p:cNvPr>
          <p:cNvSpPr txBox="1"/>
          <p:nvPr/>
        </p:nvSpPr>
        <p:spPr>
          <a:xfrm>
            <a:off x="3508198" y="198694"/>
            <a:ext cx="1803749" cy="830997"/>
          </a:xfrm>
          <a:custGeom>
            <a:avLst/>
            <a:gdLst>
              <a:gd name="connsiteX0" fmla="*/ 0 w 1803749"/>
              <a:gd name="connsiteY0" fmla="*/ 0 h 830997"/>
              <a:gd name="connsiteX1" fmla="*/ 637325 w 1803749"/>
              <a:gd name="connsiteY1" fmla="*/ 0 h 830997"/>
              <a:gd name="connsiteX2" fmla="*/ 1202499 w 1803749"/>
              <a:gd name="connsiteY2" fmla="*/ 0 h 830997"/>
              <a:gd name="connsiteX3" fmla="*/ 1803749 w 1803749"/>
              <a:gd name="connsiteY3" fmla="*/ 0 h 830997"/>
              <a:gd name="connsiteX4" fmla="*/ 1803749 w 1803749"/>
              <a:gd name="connsiteY4" fmla="*/ 423808 h 830997"/>
              <a:gd name="connsiteX5" fmla="*/ 1803749 w 1803749"/>
              <a:gd name="connsiteY5" fmla="*/ 830997 h 830997"/>
              <a:gd name="connsiteX6" fmla="*/ 1166424 w 1803749"/>
              <a:gd name="connsiteY6" fmla="*/ 830997 h 830997"/>
              <a:gd name="connsiteX7" fmla="*/ 619287 w 1803749"/>
              <a:gd name="connsiteY7" fmla="*/ 830997 h 830997"/>
              <a:gd name="connsiteX8" fmla="*/ 0 w 1803749"/>
              <a:gd name="connsiteY8" fmla="*/ 830997 h 830997"/>
              <a:gd name="connsiteX9" fmla="*/ 0 w 1803749"/>
              <a:gd name="connsiteY9" fmla="*/ 415499 h 830997"/>
              <a:gd name="connsiteX10" fmla="*/ 0 w 1803749"/>
              <a:gd name="connsiteY10" fmla="*/ 0 h 830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03749" h="830997" extrusionOk="0">
                <a:moveTo>
                  <a:pt x="0" y="0"/>
                </a:moveTo>
                <a:cubicBezTo>
                  <a:pt x="173416" y="-17399"/>
                  <a:pt x="437944" y="-18173"/>
                  <a:pt x="637325" y="0"/>
                </a:cubicBezTo>
                <a:cubicBezTo>
                  <a:pt x="836707" y="18173"/>
                  <a:pt x="1005230" y="-25906"/>
                  <a:pt x="1202499" y="0"/>
                </a:cubicBezTo>
                <a:cubicBezTo>
                  <a:pt x="1399768" y="25906"/>
                  <a:pt x="1526622" y="26820"/>
                  <a:pt x="1803749" y="0"/>
                </a:cubicBezTo>
                <a:cubicBezTo>
                  <a:pt x="1784961" y="135726"/>
                  <a:pt x="1792639" y="289787"/>
                  <a:pt x="1803749" y="423808"/>
                </a:cubicBezTo>
                <a:cubicBezTo>
                  <a:pt x="1814859" y="557829"/>
                  <a:pt x="1802527" y="650267"/>
                  <a:pt x="1803749" y="830997"/>
                </a:cubicBezTo>
                <a:cubicBezTo>
                  <a:pt x="1495092" y="809677"/>
                  <a:pt x="1457328" y="828355"/>
                  <a:pt x="1166424" y="830997"/>
                </a:cubicBezTo>
                <a:cubicBezTo>
                  <a:pt x="875520" y="833639"/>
                  <a:pt x="764566" y="837067"/>
                  <a:pt x="619287" y="830997"/>
                </a:cubicBezTo>
                <a:cubicBezTo>
                  <a:pt x="474008" y="824927"/>
                  <a:pt x="169071" y="860842"/>
                  <a:pt x="0" y="830997"/>
                </a:cubicBezTo>
                <a:cubicBezTo>
                  <a:pt x="2448" y="717728"/>
                  <a:pt x="-15109" y="615620"/>
                  <a:pt x="0" y="415499"/>
                </a:cubicBezTo>
                <a:cubicBezTo>
                  <a:pt x="15109" y="215378"/>
                  <a:pt x="-9693" y="143506"/>
                  <a:pt x="0" y="0"/>
                </a:cubicBezTo>
                <a:close/>
              </a:path>
            </a:pathLst>
          </a:custGeom>
          <a:noFill/>
          <a:ln>
            <a:solidFill>
              <a:schemeClr val="accent5"/>
            </a:solidFill>
            <a:extLst>
              <a:ext uri="{C807C97D-BFC1-408E-A445-0C87EB9F89A2}">
                <ask:lineSketchStyleProps xmlns:ask="http://schemas.microsoft.com/office/drawing/2018/sketchyshapes" sd="1554893551">
                  <a:prstGeom prst="rect">
                    <a:avLst/>
                  </a:prstGeom>
                  <ask:type>
                    <ask:lineSketchFreehand/>
                  </ask:type>
                </ask:lineSketchStyleProps>
              </a:ext>
            </a:extLst>
          </a:ln>
        </p:spPr>
        <p:style>
          <a:lnRef idx="3">
            <a:schemeClr val="lt1"/>
          </a:lnRef>
          <a:fillRef idx="1">
            <a:schemeClr val="accent3"/>
          </a:fillRef>
          <a:effectRef idx="1">
            <a:schemeClr val="accent3"/>
          </a:effectRef>
          <a:fontRef idx="minor">
            <a:schemeClr val="lt1"/>
          </a:fontRef>
        </p:style>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2000" b="0" i="0" u="none" strike="noStrike" cap="none" spc="0" normalizeH="0" baseline="0">
                <a:ln w="0"/>
                <a:solidFill>
                  <a:prstClr val="black"/>
                </a:solidFill>
                <a:effectLst>
                  <a:outerShdw blurRad="38100" dist="19050" dir="2700000" algn="tl" rotWithShape="0">
                    <a:prstClr val="black">
                      <a:alpha val="40000"/>
                    </a:prstClr>
                  </a:outerShdw>
                </a:effectLst>
                <a:uLnTx/>
                <a:uFillTx/>
                <a:latin typeface="Calibri" panose="020F0502020204030204"/>
              </a:defRPr>
            </a:lvl1pPr>
          </a:lstStyle>
          <a:p>
            <a:r>
              <a:rPr lang="en-US" sz="2400" dirty="0">
                <a:effectLst/>
              </a:rPr>
              <a:t>Micallef et al. 2019 </a:t>
            </a:r>
          </a:p>
        </p:txBody>
      </p:sp>
      <p:pic>
        <p:nvPicPr>
          <p:cNvPr id="9" name="Graphic 8" descr="Warning outline">
            <a:extLst>
              <a:ext uri="{FF2B5EF4-FFF2-40B4-BE49-F238E27FC236}">
                <a16:creationId xmlns:a16="http://schemas.microsoft.com/office/drawing/2014/main" id="{1394E11E-892A-FB77-A390-62B3FCBEB6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39368" y="2781080"/>
            <a:ext cx="1097807" cy="1097807"/>
          </a:xfrm>
          <a:prstGeom prst="rect">
            <a:avLst/>
          </a:prstGeom>
        </p:spPr>
      </p:pic>
      <p:pic>
        <p:nvPicPr>
          <p:cNvPr id="10" name="Graphic 9" descr="Slippery Road outline">
            <a:extLst>
              <a:ext uri="{FF2B5EF4-FFF2-40B4-BE49-F238E27FC236}">
                <a16:creationId xmlns:a16="http://schemas.microsoft.com/office/drawing/2014/main" id="{E1002CAC-73D4-35B4-C6E4-6B70B7AA6B0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39368" y="3772488"/>
            <a:ext cx="1097807" cy="1097807"/>
          </a:xfrm>
          <a:prstGeom prst="rect">
            <a:avLst/>
          </a:prstGeom>
        </p:spPr>
      </p:pic>
      <p:pic>
        <p:nvPicPr>
          <p:cNvPr id="12" name="Graphic 11" descr="Slippery outline">
            <a:extLst>
              <a:ext uri="{FF2B5EF4-FFF2-40B4-BE49-F238E27FC236}">
                <a16:creationId xmlns:a16="http://schemas.microsoft.com/office/drawing/2014/main" id="{6049CDEB-DAD5-F363-BE13-502CBD3F13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14140" y="4734713"/>
            <a:ext cx="1097807" cy="1097807"/>
          </a:xfrm>
          <a:prstGeom prst="rect">
            <a:avLst/>
          </a:prstGeom>
        </p:spPr>
      </p:pic>
      <p:pic>
        <p:nvPicPr>
          <p:cNvPr id="13" name="Graphic 12" descr="Bio-hazard outline">
            <a:extLst>
              <a:ext uri="{FF2B5EF4-FFF2-40B4-BE49-F238E27FC236}">
                <a16:creationId xmlns:a16="http://schemas.microsoft.com/office/drawing/2014/main" id="{6A6E6F23-57F8-10ED-DE2B-E099588606B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239368" y="1823202"/>
            <a:ext cx="1097807" cy="1097807"/>
          </a:xfrm>
          <a:prstGeom prst="rect">
            <a:avLst/>
          </a:prstGeom>
        </p:spPr>
      </p:pic>
      <p:sp>
        <p:nvSpPr>
          <p:cNvPr id="14" name="Rectangle 13">
            <a:extLst>
              <a:ext uri="{FF2B5EF4-FFF2-40B4-BE49-F238E27FC236}">
                <a16:creationId xmlns:a16="http://schemas.microsoft.com/office/drawing/2014/main" id="{2AFE6747-6132-5A90-CB33-81A0D1F443D1}"/>
              </a:ext>
            </a:extLst>
          </p:cNvPr>
          <p:cNvSpPr/>
          <p:nvPr/>
        </p:nvSpPr>
        <p:spPr>
          <a:xfrm>
            <a:off x="4037435" y="1236686"/>
            <a:ext cx="1726517" cy="646331"/>
          </a:xfrm>
          <a:custGeom>
            <a:avLst/>
            <a:gdLst>
              <a:gd name="connsiteX0" fmla="*/ 0 w 1726517"/>
              <a:gd name="connsiteY0" fmla="*/ 0 h 646331"/>
              <a:gd name="connsiteX1" fmla="*/ 540975 w 1726517"/>
              <a:gd name="connsiteY1" fmla="*/ 0 h 646331"/>
              <a:gd name="connsiteX2" fmla="*/ 1116481 w 1726517"/>
              <a:gd name="connsiteY2" fmla="*/ 0 h 646331"/>
              <a:gd name="connsiteX3" fmla="*/ 1726517 w 1726517"/>
              <a:gd name="connsiteY3" fmla="*/ 0 h 646331"/>
              <a:gd name="connsiteX4" fmla="*/ 1726517 w 1726517"/>
              <a:gd name="connsiteY4" fmla="*/ 646331 h 646331"/>
              <a:gd name="connsiteX5" fmla="*/ 1133746 w 1726517"/>
              <a:gd name="connsiteY5" fmla="*/ 646331 h 646331"/>
              <a:gd name="connsiteX6" fmla="*/ 540975 w 1726517"/>
              <a:gd name="connsiteY6" fmla="*/ 646331 h 646331"/>
              <a:gd name="connsiteX7" fmla="*/ 0 w 1726517"/>
              <a:gd name="connsiteY7" fmla="*/ 646331 h 646331"/>
              <a:gd name="connsiteX8" fmla="*/ 0 w 1726517"/>
              <a:gd name="connsiteY8"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6517" h="646331" extrusionOk="0">
                <a:moveTo>
                  <a:pt x="0" y="0"/>
                </a:moveTo>
                <a:cubicBezTo>
                  <a:pt x="121307" y="20746"/>
                  <a:pt x="274837" y="-3045"/>
                  <a:pt x="540975" y="0"/>
                </a:cubicBezTo>
                <a:cubicBezTo>
                  <a:pt x="807113" y="3045"/>
                  <a:pt x="975006" y="-12252"/>
                  <a:pt x="1116481" y="0"/>
                </a:cubicBezTo>
                <a:cubicBezTo>
                  <a:pt x="1257956" y="12252"/>
                  <a:pt x="1531849" y="5991"/>
                  <a:pt x="1726517" y="0"/>
                </a:cubicBezTo>
                <a:cubicBezTo>
                  <a:pt x="1699767" y="321113"/>
                  <a:pt x="1722913" y="402014"/>
                  <a:pt x="1726517" y="646331"/>
                </a:cubicBezTo>
                <a:cubicBezTo>
                  <a:pt x="1548360" y="641998"/>
                  <a:pt x="1400323" y="632488"/>
                  <a:pt x="1133746" y="646331"/>
                </a:cubicBezTo>
                <a:cubicBezTo>
                  <a:pt x="867169" y="660174"/>
                  <a:pt x="800504" y="624557"/>
                  <a:pt x="540975" y="646331"/>
                </a:cubicBezTo>
                <a:cubicBezTo>
                  <a:pt x="281446" y="668105"/>
                  <a:pt x="224556" y="625434"/>
                  <a:pt x="0" y="646331"/>
                </a:cubicBezTo>
                <a:cubicBezTo>
                  <a:pt x="-14241" y="361468"/>
                  <a:pt x="25689" y="233812"/>
                  <a:pt x="0" y="0"/>
                </a:cubicBezTo>
                <a:close/>
              </a:path>
            </a:pathLst>
          </a:custGeom>
          <a:noFill/>
          <a:ln w="19050">
            <a:solidFill>
              <a:schemeClr val="accent5"/>
            </a:solidFill>
            <a:extLst>
              <a:ext uri="{C807C97D-BFC1-408E-A445-0C87EB9F89A2}">
                <ask:lineSketchStyleProps xmlns:ask="http://schemas.microsoft.com/office/drawing/2018/sketchyshapes" sd="2568509396">
                  <a:prstGeom prst="rect">
                    <a:avLst/>
                  </a:prstGeom>
                  <ask:type>
                    <ask:lineSketchFreehand/>
                  </ask:type>
                </ask:lineSketchStyleProps>
              </a:ext>
            </a:extLst>
          </a:ln>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noFill/>
                </a:ln>
                <a:solidFill>
                  <a:schemeClr val="accent5"/>
                </a:solidFill>
                <a:uLnTx/>
                <a:uFillTx/>
                <a:latin typeface="Calibri" panose="020F0502020204030204"/>
                <a:ea typeface="+mn-ea"/>
                <a:cs typeface="+mn-cs"/>
              </a:rPr>
              <a:t>Pitfalls</a:t>
            </a:r>
          </a:p>
        </p:txBody>
      </p:sp>
      <p:sp>
        <p:nvSpPr>
          <p:cNvPr id="15" name="Rectangle 14">
            <a:extLst>
              <a:ext uri="{FF2B5EF4-FFF2-40B4-BE49-F238E27FC236}">
                <a16:creationId xmlns:a16="http://schemas.microsoft.com/office/drawing/2014/main" id="{2FBB1C8A-A3C0-FE94-608E-87A4E4C34CA6}"/>
              </a:ext>
            </a:extLst>
          </p:cNvPr>
          <p:cNvSpPr/>
          <p:nvPr/>
        </p:nvSpPr>
        <p:spPr>
          <a:xfrm>
            <a:off x="9197976" y="2112605"/>
            <a:ext cx="1920107" cy="523220"/>
          </a:xfrm>
          <a:custGeom>
            <a:avLst/>
            <a:gdLst>
              <a:gd name="connsiteX0" fmla="*/ 0 w 1920107"/>
              <a:gd name="connsiteY0" fmla="*/ 0 h 523220"/>
              <a:gd name="connsiteX1" fmla="*/ 601634 w 1920107"/>
              <a:gd name="connsiteY1" fmla="*/ 0 h 523220"/>
              <a:gd name="connsiteX2" fmla="*/ 1241669 w 1920107"/>
              <a:gd name="connsiteY2" fmla="*/ 0 h 523220"/>
              <a:gd name="connsiteX3" fmla="*/ 1920107 w 1920107"/>
              <a:gd name="connsiteY3" fmla="*/ 0 h 523220"/>
              <a:gd name="connsiteX4" fmla="*/ 1920107 w 1920107"/>
              <a:gd name="connsiteY4" fmla="*/ 523220 h 523220"/>
              <a:gd name="connsiteX5" fmla="*/ 1260870 w 1920107"/>
              <a:gd name="connsiteY5" fmla="*/ 523220 h 523220"/>
              <a:gd name="connsiteX6" fmla="*/ 601634 w 1920107"/>
              <a:gd name="connsiteY6" fmla="*/ 523220 h 523220"/>
              <a:gd name="connsiteX7" fmla="*/ 0 w 1920107"/>
              <a:gd name="connsiteY7" fmla="*/ 523220 h 523220"/>
              <a:gd name="connsiteX8" fmla="*/ 0 w 1920107"/>
              <a:gd name="connsiteY8"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0107" h="523220" extrusionOk="0">
                <a:moveTo>
                  <a:pt x="0" y="0"/>
                </a:moveTo>
                <a:cubicBezTo>
                  <a:pt x="278471" y="-11701"/>
                  <a:pt x="409098" y="4818"/>
                  <a:pt x="601634" y="0"/>
                </a:cubicBezTo>
                <a:cubicBezTo>
                  <a:pt x="794170" y="-4818"/>
                  <a:pt x="981489" y="-7763"/>
                  <a:pt x="1241669" y="0"/>
                </a:cubicBezTo>
                <a:cubicBezTo>
                  <a:pt x="1501849" y="7763"/>
                  <a:pt x="1711662" y="-17873"/>
                  <a:pt x="1920107" y="0"/>
                </a:cubicBezTo>
                <a:cubicBezTo>
                  <a:pt x="1903287" y="111672"/>
                  <a:pt x="1938019" y="264200"/>
                  <a:pt x="1920107" y="523220"/>
                </a:cubicBezTo>
                <a:cubicBezTo>
                  <a:pt x="1715719" y="524378"/>
                  <a:pt x="1445516" y="528183"/>
                  <a:pt x="1260870" y="523220"/>
                </a:cubicBezTo>
                <a:cubicBezTo>
                  <a:pt x="1076224" y="518257"/>
                  <a:pt x="907400" y="532084"/>
                  <a:pt x="601634" y="523220"/>
                </a:cubicBezTo>
                <a:cubicBezTo>
                  <a:pt x="295868" y="514356"/>
                  <a:pt x="246687" y="545616"/>
                  <a:pt x="0" y="523220"/>
                </a:cubicBezTo>
                <a:cubicBezTo>
                  <a:pt x="-17987" y="319486"/>
                  <a:pt x="3600" y="192446"/>
                  <a:pt x="0" y="0"/>
                </a:cubicBezTo>
                <a:close/>
              </a:path>
            </a:pathLst>
          </a:custGeom>
          <a:noFill/>
          <a:ln w="19050">
            <a:noFill/>
            <a:extLst>
              <a:ext uri="{C807C97D-BFC1-408E-A445-0C87EB9F89A2}">
                <ask:lineSketchStyleProps xmlns:ask="http://schemas.microsoft.com/office/drawing/2018/sketchyshapes" sd="2568509396">
                  <a:prstGeom prst="rect">
                    <a:avLst/>
                  </a:prstGeom>
                  <ask:type>
                    <ask:lineSketchFreehand/>
                  </ask:type>
                </ask:lineSketchStyleProps>
              </a:ext>
            </a:extLst>
          </a:ln>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noFill/>
                </a:ln>
                <a:solidFill>
                  <a:schemeClr val="tx2"/>
                </a:solidFill>
                <a:uLnTx/>
                <a:uFillTx/>
                <a:latin typeface="Calibri" panose="020F0502020204030204"/>
                <a:ea typeface="+mn-ea"/>
                <a:cs typeface="+mn-cs"/>
              </a:rPr>
              <a:t>Uncertainty</a:t>
            </a:r>
          </a:p>
        </p:txBody>
      </p:sp>
      <p:sp>
        <p:nvSpPr>
          <p:cNvPr id="20" name="Rectangle 19">
            <a:extLst>
              <a:ext uri="{FF2B5EF4-FFF2-40B4-BE49-F238E27FC236}">
                <a16:creationId xmlns:a16="http://schemas.microsoft.com/office/drawing/2014/main" id="{C7EF4E1D-ECBA-ACCD-9780-5ACCF67B83A0}"/>
              </a:ext>
            </a:extLst>
          </p:cNvPr>
          <p:cNvSpPr/>
          <p:nvPr/>
        </p:nvSpPr>
        <p:spPr>
          <a:xfrm>
            <a:off x="9197976" y="3070483"/>
            <a:ext cx="1920107" cy="523220"/>
          </a:xfrm>
          <a:custGeom>
            <a:avLst/>
            <a:gdLst>
              <a:gd name="connsiteX0" fmla="*/ 0 w 1920107"/>
              <a:gd name="connsiteY0" fmla="*/ 0 h 523220"/>
              <a:gd name="connsiteX1" fmla="*/ 601634 w 1920107"/>
              <a:gd name="connsiteY1" fmla="*/ 0 h 523220"/>
              <a:gd name="connsiteX2" fmla="*/ 1241669 w 1920107"/>
              <a:gd name="connsiteY2" fmla="*/ 0 h 523220"/>
              <a:gd name="connsiteX3" fmla="*/ 1920107 w 1920107"/>
              <a:gd name="connsiteY3" fmla="*/ 0 h 523220"/>
              <a:gd name="connsiteX4" fmla="*/ 1920107 w 1920107"/>
              <a:gd name="connsiteY4" fmla="*/ 523220 h 523220"/>
              <a:gd name="connsiteX5" fmla="*/ 1260870 w 1920107"/>
              <a:gd name="connsiteY5" fmla="*/ 523220 h 523220"/>
              <a:gd name="connsiteX6" fmla="*/ 601634 w 1920107"/>
              <a:gd name="connsiteY6" fmla="*/ 523220 h 523220"/>
              <a:gd name="connsiteX7" fmla="*/ 0 w 1920107"/>
              <a:gd name="connsiteY7" fmla="*/ 523220 h 523220"/>
              <a:gd name="connsiteX8" fmla="*/ 0 w 1920107"/>
              <a:gd name="connsiteY8"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0107" h="523220" extrusionOk="0">
                <a:moveTo>
                  <a:pt x="0" y="0"/>
                </a:moveTo>
                <a:cubicBezTo>
                  <a:pt x="278471" y="-11701"/>
                  <a:pt x="409098" y="4818"/>
                  <a:pt x="601634" y="0"/>
                </a:cubicBezTo>
                <a:cubicBezTo>
                  <a:pt x="794170" y="-4818"/>
                  <a:pt x="981489" y="-7763"/>
                  <a:pt x="1241669" y="0"/>
                </a:cubicBezTo>
                <a:cubicBezTo>
                  <a:pt x="1501849" y="7763"/>
                  <a:pt x="1711662" y="-17873"/>
                  <a:pt x="1920107" y="0"/>
                </a:cubicBezTo>
                <a:cubicBezTo>
                  <a:pt x="1903287" y="111672"/>
                  <a:pt x="1938019" y="264200"/>
                  <a:pt x="1920107" y="523220"/>
                </a:cubicBezTo>
                <a:cubicBezTo>
                  <a:pt x="1715719" y="524378"/>
                  <a:pt x="1445516" y="528183"/>
                  <a:pt x="1260870" y="523220"/>
                </a:cubicBezTo>
                <a:cubicBezTo>
                  <a:pt x="1076224" y="518257"/>
                  <a:pt x="907400" y="532084"/>
                  <a:pt x="601634" y="523220"/>
                </a:cubicBezTo>
                <a:cubicBezTo>
                  <a:pt x="295868" y="514356"/>
                  <a:pt x="246687" y="545616"/>
                  <a:pt x="0" y="523220"/>
                </a:cubicBezTo>
                <a:cubicBezTo>
                  <a:pt x="-17987" y="319486"/>
                  <a:pt x="3600" y="192446"/>
                  <a:pt x="0" y="0"/>
                </a:cubicBezTo>
                <a:close/>
              </a:path>
            </a:pathLst>
          </a:custGeom>
          <a:noFill/>
          <a:ln w="19050">
            <a:noFill/>
            <a:extLst>
              <a:ext uri="{C807C97D-BFC1-408E-A445-0C87EB9F89A2}">
                <ask:lineSketchStyleProps xmlns:ask="http://schemas.microsoft.com/office/drawing/2018/sketchyshapes" sd="2568509396">
                  <a:prstGeom prst="rect">
                    <a:avLst/>
                  </a:prstGeom>
                  <ask:type>
                    <ask:lineSketchFreehand/>
                  </ask:type>
                </ask:lineSketchStyleProps>
              </a:ext>
            </a:extLst>
          </a:ln>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noFill/>
                </a:ln>
                <a:solidFill>
                  <a:schemeClr val="tx2"/>
                </a:solidFill>
                <a:uLnTx/>
                <a:uFillTx/>
                <a:latin typeface="Calibri" panose="020F0502020204030204"/>
                <a:ea typeface="+mn-ea"/>
                <a:cs typeface="+mn-cs"/>
              </a:rPr>
              <a:t>Illusion</a:t>
            </a:r>
          </a:p>
        </p:txBody>
      </p:sp>
      <p:sp>
        <p:nvSpPr>
          <p:cNvPr id="21" name="Rectangle 20">
            <a:extLst>
              <a:ext uri="{FF2B5EF4-FFF2-40B4-BE49-F238E27FC236}">
                <a16:creationId xmlns:a16="http://schemas.microsoft.com/office/drawing/2014/main" id="{E4EB7499-4693-2053-DC1A-58007631332A}"/>
              </a:ext>
            </a:extLst>
          </p:cNvPr>
          <p:cNvSpPr/>
          <p:nvPr/>
        </p:nvSpPr>
        <p:spPr>
          <a:xfrm>
            <a:off x="9197975" y="4061891"/>
            <a:ext cx="1920107" cy="523220"/>
          </a:xfrm>
          <a:custGeom>
            <a:avLst/>
            <a:gdLst>
              <a:gd name="connsiteX0" fmla="*/ 0 w 1920107"/>
              <a:gd name="connsiteY0" fmla="*/ 0 h 523220"/>
              <a:gd name="connsiteX1" fmla="*/ 601634 w 1920107"/>
              <a:gd name="connsiteY1" fmla="*/ 0 h 523220"/>
              <a:gd name="connsiteX2" fmla="*/ 1241669 w 1920107"/>
              <a:gd name="connsiteY2" fmla="*/ 0 h 523220"/>
              <a:gd name="connsiteX3" fmla="*/ 1920107 w 1920107"/>
              <a:gd name="connsiteY3" fmla="*/ 0 h 523220"/>
              <a:gd name="connsiteX4" fmla="*/ 1920107 w 1920107"/>
              <a:gd name="connsiteY4" fmla="*/ 523220 h 523220"/>
              <a:gd name="connsiteX5" fmla="*/ 1260870 w 1920107"/>
              <a:gd name="connsiteY5" fmla="*/ 523220 h 523220"/>
              <a:gd name="connsiteX6" fmla="*/ 601634 w 1920107"/>
              <a:gd name="connsiteY6" fmla="*/ 523220 h 523220"/>
              <a:gd name="connsiteX7" fmla="*/ 0 w 1920107"/>
              <a:gd name="connsiteY7" fmla="*/ 523220 h 523220"/>
              <a:gd name="connsiteX8" fmla="*/ 0 w 1920107"/>
              <a:gd name="connsiteY8"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0107" h="523220" extrusionOk="0">
                <a:moveTo>
                  <a:pt x="0" y="0"/>
                </a:moveTo>
                <a:cubicBezTo>
                  <a:pt x="278471" y="-11701"/>
                  <a:pt x="409098" y="4818"/>
                  <a:pt x="601634" y="0"/>
                </a:cubicBezTo>
                <a:cubicBezTo>
                  <a:pt x="794170" y="-4818"/>
                  <a:pt x="981489" y="-7763"/>
                  <a:pt x="1241669" y="0"/>
                </a:cubicBezTo>
                <a:cubicBezTo>
                  <a:pt x="1501849" y="7763"/>
                  <a:pt x="1711662" y="-17873"/>
                  <a:pt x="1920107" y="0"/>
                </a:cubicBezTo>
                <a:cubicBezTo>
                  <a:pt x="1903287" y="111672"/>
                  <a:pt x="1938019" y="264200"/>
                  <a:pt x="1920107" y="523220"/>
                </a:cubicBezTo>
                <a:cubicBezTo>
                  <a:pt x="1715719" y="524378"/>
                  <a:pt x="1445516" y="528183"/>
                  <a:pt x="1260870" y="523220"/>
                </a:cubicBezTo>
                <a:cubicBezTo>
                  <a:pt x="1076224" y="518257"/>
                  <a:pt x="907400" y="532084"/>
                  <a:pt x="601634" y="523220"/>
                </a:cubicBezTo>
                <a:cubicBezTo>
                  <a:pt x="295868" y="514356"/>
                  <a:pt x="246687" y="545616"/>
                  <a:pt x="0" y="523220"/>
                </a:cubicBezTo>
                <a:cubicBezTo>
                  <a:pt x="-17987" y="319486"/>
                  <a:pt x="3600" y="192446"/>
                  <a:pt x="0" y="0"/>
                </a:cubicBezTo>
                <a:close/>
              </a:path>
            </a:pathLst>
          </a:custGeom>
          <a:noFill/>
          <a:ln w="19050">
            <a:noFill/>
            <a:extLst>
              <a:ext uri="{C807C97D-BFC1-408E-A445-0C87EB9F89A2}">
                <ask:lineSketchStyleProps xmlns:ask="http://schemas.microsoft.com/office/drawing/2018/sketchyshapes" sd="2568509396">
                  <a:prstGeom prst="rect">
                    <a:avLst/>
                  </a:prstGeom>
                  <ask:type>
                    <ask:lineSketchFreehand/>
                  </ask:type>
                </ask:lineSketchStyleProps>
              </a:ext>
            </a:extLst>
          </a:ln>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noFill/>
                </a:ln>
                <a:solidFill>
                  <a:schemeClr val="tx2"/>
                </a:solidFill>
                <a:uLnTx/>
                <a:uFillTx/>
                <a:latin typeface="Calibri" panose="020F0502020204030204"/>
                <a:ea typeface="+mn-ea"/>
                <a:cs typeface="+mn-cs"/>
              </a:rPr>
              <a:t>Control</a:t>
            </a:r>
          </a:p>
        </p:txBody>
      </p:sp>
      <p:sp>
        <p:nvSpPr>
          <p:cNvPr id="22" name="Rectangle 21">
            <a:extLst>
              <a:ext uri="{FF2B5EF4-FFF2-40B4-BE49-F238E27FC236}">
                <a16:creationId xmlns:a16="http://schemas.microsoft.com/office/drawing/2014/main" id="{875D585C-5645-DCBB-B6DD-3C0D79DBE341}"/>
              </a:ext>
            </a:extLst>
          </p:cNvPr>
          <p:cNvSpPr/>
          <p:nvPr/>
        </p:nvSpPr>
        <p:spPr>
          <a:xfrm>
            <a:off x="9197977" y="5024116"/>
            <a:ext cx="1920105" cy="523220"/>
          </a:xfrm>
          <a:custGeom>
            <a:avLst/>
            <a:gdLst>
              <a:gd name="connsiteX0" fmla="*/ 0 w 1920105"/>
              <a:gd name="connsiteY0" fmla="*/ 0 h 523220"/>
              <a:gd name="connsiteX1" fmla="*/ 601633 w 1920105"/>
              <a:gd name="connsiteY1" fmla="*/ 0 h 523220"/>
              <a:gd name="connsiteX2" fmla="*/ 1241668 w 1920105"/>
              <a:gd name="connsiteY2" fmla="*/ 0 h 523220"/>
              <a:gd name="connsiteX3" fmla="*/ 1920105 w 1920105"/>
              <a:gd name="connsiteY3" fmla="*/ 0 h 523220"/>
              <a:gd name="connsiteX4" fmla="*/ 1920105 w 1920105"/>
              <a:gd name="connsiteY4" fmla="*/ 523220 h 523220"/>
              <a:gd name="connsiteX5" fmla="*/ 1260869 w 1920105"/>
              <a:gd name="connsiteY5" fmla="*/ 523220 h 523220"/>
              <a:gd name="connsiteX6" fmla="*/ 601633 w 1920105"/>
              <a:gd name="connsiteY6" fmla="*/ 523220 h 523220"/>
              <a:gd name="connsiteX7" fmla="*/ 0 w 1920105"/>
              <a:gd name="connsiteY7" fmla="*/ 523220 h 523220"/>
              <a:gd name="connsiteX8" fmla="*/ 0 w 1920105"/>
              <a:gd name="connsiteY8"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0105" h="523220" extrusionOk="0">
                <a:moveTo>
                  <a:pt x="0" y="0"/>
                </a:moveTo>
                <a:cubicBezTo>
                  <a:pt x="283844" y="-4782"/>
                  <a:pt x="413267" y="11315"/>
                  <a:pt x="601633" y="0"/>
                </a:cubicBezTo>
                <a:cubicBezTo>
                  <a:pt x="789999" y="-11315"/>
                  <a:pt x="981488" y="-7763"/>
                  <a:pt x="1241668" y="0"/>
                </a:cubicBezTo>
                <a:cubicBezTo>
                  <a:pt x="1501848" y="7763"/>
                  <a:pt x="1713661" y="-16146"/>
                  <a:pt x="1920105" y="0"/>
                </a:cubicBezTo>
                <a:cubicBezTo>
                  <a:pt x="1903285" y="111672"/>
                  <a:pt x="1938017" y="264200"/>
                  <a:pt x="1920105" y="523220"/>
                </a:cubicBezTo>
                <a:cubicBezTo>
                  <a:pt x="1715246" y="518745"/>
                  <a:pt x="1443737" y="526944"/>
                  <a:pt x="1260869" y="523220"/>
                </a:cubicBezTo>
                <a:cubicBezTo>
                  <a:pt x="1078001" y="519496"/>
                  <a:pt x="907399" y="532084"/>
                  <a:pt x="601633" y="523220"/>
                </a:cubicBezTo>
                <a:cubicBezTo>
                  <a:pt x="295867" y="514356"/>
                  <a:pt x="243326" y="538535"/>
                  <a:pt x="0" y="523220"/>
                </a:cubicBezTo>
                <a:cubicBezTo>
                  <a:pt x="-17987" y="319486"/>
                  <a:pt x="3600" y="192446"/>
                  <a:pt x="0" y="0"/>
                </a:cubicBezTo>
                <a:close/>
              </a:path>
            </a:pathLst>
          </a:custGeom>
          <a:noFill/>
          <a:ln w="19050">
            <a:noFill/>
            <a:extLst>
              <a:ext uri="{C807C97D-BFC1-408E-A445-0C87EB9F89A2}">
                <ask:lineSketchStyleProps xmlns:ask="http://schemas.microsoft.com/office/drawing/2018/sketchyshapes" sd="2568509396">
                  <a:prstGeom prst="rect">
                    <a:avLst/>
                  </a:prstGeom>
                  <ask:type>
                    <ask:lineSketchFreehand/>
                  </ask:type>
                </ask:lineSketchStyleProps>
              </a:ext>
            </a:extLst>
          </a:ln>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noFill/>
                </a:ln>
                <a:solidFill>
                  <a:schemeClr val="tx2"/>
                </a:solidFill>
                <a:uLnTx/>
                <a:uFillTx/>
                <a:latin typeface="Calibri" panose="020F0502020204030204"/>
                <a:ea typeface="+mn-ea"/>
                <a:cs typeface="+mn-cs"/>
              </a:rPr>
              <a:t>Anchoring</a:t>
            </a:r>
          </a:p>
        </p:txBody>
      </p:sp>
      <p:pic>
        <p:nvPicPr>
          <p:cNvPr id="23" name="Graphic 22" descr="Help outline">
            <a:extLst>
              <a:ext uri="{FF2B5EF4-FFF2-40B4-BE49-F238E27FC236}">
                <a16:creationId xmlns:a16="http://schemas.microsoft.com/office/drawing/2014/main" id="{D8E9D170-3483-6590-EF02-0B356E05822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195181" y="1975349"/>
            <a:ext cx="914400" cy="914400"/>
          </a:xfrm>
          <a:prstGeom prst="rect">
            <a:avLst/>
          </a:prstGeom>
        </p:spPr>
      </p:pic>
      <p:pic>
        <p:nvPicPr>
          <p:cNvPr id="24" name="Graphic 23" descr="3d Glasses outline">
            <a:extLst>
              <a:ext uri="{FF2B5EF4-FFF2-40B4-BE49-F238E27FC236}">
                <a16:creationId xmlns:a16="http://schemas.microsoft.com/office/drawing/2014/main" id="{2979B90D-A7E5-26B2-4929-C8F78211A0A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195181" y="2870115"/>
            <a:ext cx="914400" cy="914400"/>
          </a:xfrm>
          <a:prstGeom prst="rect">
            <a:avLst/>
          </a:prstGeom>
        </p:spPr>
      </p:pic>
      <p:pic>
        <p:nvPicPr>
          <p:cNvPr id="25" name="Graphic 24" descr="Remote control outline">
            <a:extLst>
              <a:ext uri="{FF2B5EF4-FFF2-40B4-BE49-F238E27FC236}">
                <a16:creationId xmlns:a16="http://schemas.microsoft.com/office/drawing/2014/main" id="{462E9AD6-CE37-86C8-280C-7F814E664A3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178248" y="3768654"/>
            <a:ext cx="914400" cy="914400"/>
          </a:xfrm>
          <a:prstGeom prst="rect">
            <a:avLst/>
          </a:prstGeom>
        </p:spPr>
      </p:pic>
      <p:pic>
        <p:nvPicPr>
          <p:cNvPr id="26" name="Graphic 25" descr="Anchor outline">
            <a:extLst>
              <a:ext uri="{FF2B5EF4-FFF2-40B4-BE49-F238E27FC236}">
                <a16:creationId xmlns:a16="http://schemas.microsoft.com/office/drawing/2014/main" id="{C9F93BE0-9688-C0C3-B998-B2B88CCD132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178248" y="4870295"/>
            <a:ext cx="914400" cy="914400"/>
          </a:xfrm>
          <a:prstGeom prst="rect">
            <a:avLst/>
          </a:prstGeom>
        </p:spPr>
      </p:pic>
      <p:sp>
        <p:nvSpPr>
          <p:cNvPr id="27" name="Right Arrow 26">
            <a:extLst>
              <a:ext uri="{FF2B5EF4-FFF2-40B4-BE49-F238E27FC236}">
                <a16:creationId xmlns:a16="http://schemas.microsoft.com/office/drawing/2014/main" id="{969A6BB9-4167-A9F6-918E-352A8F7A2D47}"/>
              </a:ext>
            </a:extLst>
          </p:cNvPr>
          <p:cNvSpPr/>
          <p:nvPr/>
        </p:nvSpPr>
        <p:spPr>
          <a:xfrm>
            <a:off x="6127035" y="3526937"/>
            <a:ext cx="1169924" cy="483433"/>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AAF0359C-7E49-FF33-3A2D-719E477B652E}"/>
              </a:ext>
            </a:extLst>
          </p:cNvPr>
          <p:cNvSpPr txBox="1"/>
          <p:nvPr/>
        </p:nvSpPr>
        <p:spPr>
          <a:xfrm>
            <a:off x="3460880" y="5971800"/>
            <a:ext cx="6100762" cy="646331"/>
          </a:xfrm>
          <a:prstGeom prst="rect">
            <a:avLst/>
          </a:prstGeom>
          <a:noFill/>
        </p:spPr>
        <p:txBody>
          <a:bodyPr wrap="square">
            <a:spAutoFit/>
          </a:bodyPr>
          <a:lstStyle/>
          <a:p>
            <a:r>
              <a:rPr lang="en-US" sz="1800" dirty="0">
                <a:latin typeface="+mj-lt"/>
              </a:rPr>
              <a:t>Impact Of Cognitive Biases On Progressive Visualization. Procopio, Mosca, </a:t>
            </a:r>
            <a:r>
              <a:rPr lang="en-US" sz="1800" dirty="0" err="1">
                <a:latin typeface="+mj-lt"/>
              </a:rPr>
              <a:t>Scheidegger</a:t>
            </a:r>
            <a:r>
              <a:rPr lang="en-US" sz="1800" dirty="0">
                <a:latin typeface="+mj-lt"/>
              </a:rPr>
              <a:t>, Wu, Chang.  </a:t>
            </a:r>
          </a:p>
        </p:txBody>
      </p:sp>
    </p:spTree>
    <p:extLst>
      <p:ext uri="{BB962C8B-B14F-4D97-AF65-F5344CB8AC3E}">
        <p14:creationId xmlns:p14="http://schemas.microsoft.com/office/powerpoint/2010/main" val="21449387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pic>
        <p:nvPicPr>
          <p:cNvPr id="3" name="Picture 10">
            <a:extLst>
              <a:ext uri="{FF2B5EF4-FFF2-40B4-BE49-F238E27FC236}">
                <a16:creationId xmlns:a16="http://schemas.microsoft.com/office/drawing/2014/main" id="{AD5A11C4-8C85-084B-0835-303252DA2E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09866" y="6107773"/>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Shipping To Colombia University">
            <a:extLst>
              <a:ext uri="{FF2B5EF4-FFF2-40B4-BE49-F238E27FC236}">
                <a16:creationId xmlns:a16="http://schemas.microsoft.com/office/drawing/2014/main" id="{FF69B6ED-F2AE-827B-EAFE-7B32C67CD7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65933" y="5731933"/>
            <a:ext cx="1126067" cy="11260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Icon&#10;&#10;Description automatically generated with medium confidence">
            <a:extLst>
              <a:ext uri="{FF2B5EF4-FFF2-40B4-BE49-F238E27FC236}">
                <a16:creationId xmlns:a16="http://schemas.microsoft.com/office/drawing/2014/main" id="{E60E0B98-991D-311E-7A6F-CF62B1E43FC1}"/>
              </a:ext>
            </a:extLst>
          </p:cNvPr>
          <p:cNvPicPr>
            <a:picLocks noChangeAspect="1"/>
          </p:cNvPicPr>
          <p:nvPr/>
        </p:nvPicPr>
        <p:blipFill>
          <a:blip r:embed="rId4"/>
          <a:stretch>
            <a:fillRect/>
          </a:stretch>
        </p:blipFill>
        <p:spPr>
          <a:xfrm>
            <a:off x="10105313" y="6015566"/>
            <a:ext cx="990600" cy="558800"/>
          </a:xfrm>
          <a:prstGeom prst="rect">
            <a:avLst/>
          </a:prstGeom>
        </p:spPr>
      </p:pic>
      <p:sp>
        <p:nvSpPr>
          <p:cNvPr id="7" name="TextBox 6">
            <a:extLst>
              <a:ext uri="{FF2B5EF4-FFF2-40B4-BE49-F238E27FC236}">
                <a16:creationId xmlns:a16="http://schemas.microsoft.com/office/drawing/2014/main" id="{ABA80B01-C6EB-44DC-7E89-E08407DC27CD}"/>
              </a:ext>
            </a:extLst>
          </p:cNvPr>
          <p:cNvSpPr txBox="1"/>
          <p:nvPr/>
        </p:nvSpPr>
        <p:spPr>
          <a:xfrm>
            <a:off x="3729273" y="1351691"/>
            <a:ext cx="4266741" cy="830997"/>
          </a:xfrm>
          <a:prstGeom prst="rect">
            <a:avLst/>
          </a:prstGeom>
          <a:noFill/>
        </p:spPr>
        <p:txBody>
          <a:bodyPr wrap="square" rtlCol="0">
            <a:spAutoFit/>
          </a:bodyPr>
          <a:lstStyle>
            <a:defPPr>
              <a:defRPr lang="en-US"/>
            </a:defPPr>
            <a:lvl1pPr>
              <a:defRPr sz="3600" i="1">
                <a:solidFill>
                  <a:schemeClr val="tx2"/>
                </a:solidFill>
              </a:defRPr>
            </a:lvl1pPr>
          </a:lstStyle>
          <a:p>
            <a:r>
              <a:rPr lang="en-US" sz="2400" dirty="0"/>
              <a:t>Reading something in incomplete results that is not there</a:t>
            </a:r>
          </a:p>
        </p:txBody>
      </p:sp>
      <p:pic>
        <p:nvPicPr>
          <p:cNvPr id="11" name="Picture 10" descr="Chart, histogram, box and whisker chart&#10;&#10;Description automatically generated">
            <a:extLst>
              <a:ext uri="{FF2B5EF4-FFF2-40B4-BE49-F238E27FC236}">
                <a16:creationId xmlns:a16="http://schemas.microsoft.com/office/drawing/2014/main" id="{7816904F-5ED8-666B-2C02-7B17DA0EC93B}"/>
              </a:ext>
            </a:extLst>
          </p:cNvPr>
          <p:cNvPicPr>
            <a:picLocks noChangeAspect="1"/>
          </p:cNvPicPr>
          <p:nvPr/>
        </p:nvPicPr>
        <p:blipFill>
          <a:blip r:embed="rId5"/>
          <a:stretch>
            <a:fillRect/>
          </a:stretch>
        </p:blipFill>
        <p:spPr>
          <a:xfrm>
            <a:off x="6250358" y="2370141"/>
            <a:ext cx="4845555" cy="2774950"/>
          </a:xfrm>
          <a:prstGeom prst="rect">
            <a:avLst/>
          </a:prstGeom>
        </p:spPr>
      </p:pic>
      <p:sp>
        <p:nvSpPr>
          <p:cNvPr id="18" name="TextBox 17">
            <a:extLst>
              <a:ext uri="{FF2B5EF4-FFF2-40B4-BE49-F238E27FC236}">
                <a16:creationId xmlns:a16="http://schemas.microsoft.com/office/drawing/2014/main" id="{08AC1FE9-DEA7-54D7-0981-0AC0C2B48337}"/>
              </a:ext>
            </a:extLst>
          </p:cNvPr>
          <p:cNvSpPr txBox="1"/>
          <p:nvPr/>
        </p:nvSpPr>
        <p:spPr>
          <a:xfrm>
            <a:off x="3460880" y="5971800"/>
            <a:ext cx="6100762" cy="646331"/>
          </a:xfrm>
          <a:prstGeom prst="rect">
            <a:avLst/>
          </a:prstGeom>
          <a:noFill/>
        </p:spPr>
        <p:txBody>
          <a:bodyPr wrap="square">
            <a:spAutoFit/>
          </a:bodyPr>
          <a:lstStyle/>
          <a:p>
            <a:r>
              <a:rPr lang="en-US" sz="1800" dirty="0">
                <a:latin typeface="+mj-lt"/>
              </a:rPr>
              <a:t>Impact Of Cognitive Biases On Progressive Visualization. Procopio, Mosca, </a:t>
            </a:r>
            <a:r>
              <a:rPr lang="en-US" sz="1800" dirty="0" err="1">
                <a:latin typeface="+mj-lt"/>
              </a:rPr>
              <a:t>Scheidegger</a:t>
            </a:r>
            <a:r>
              <a:rPr lang="en-US" sz="1800" dirty="0">
                <a:latin typeface="+mj-lt"/>
              </a:rPr>
              <a:t>, Wu, Chang.  </a:t>
            </a:r>
          </a:p>
        </p:txBody>
      </p:sp>
    </p:spTree>
    <p:extLst>
      <p:ext uri="{BB962C8B-B14F-4D97-AF65-F5344CB8AC3E}">
        <p14:creationId xmlns:p14="http://schemas.microsoft.com/office/powerpoint/2010/main" val="15251130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pic>
        <p:nvPicPr>
          <p:cNvPr id="3" name="Picture 10">
            <a:extLst>
              <a:ext uri="{FF2B5EF4-FFF2-40B4-BE49-F238E27FC236}">
                <a16:creationId xmlns:a16="http://schemas.microsoft.com/office/drawing/2014/main" id="{AD5A11C4-8C85-084B-0835-303252DA2E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09866" y="6107773"/>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Shipping To Colombia University">
            <a:extLst>
              <a:ext uri="{FF2B5EF4-FFF2-40B4-BE49-F238E27FC236}">
                <a16:creationId xmlns:a16="http://schemas.microsoft.com/office/drawing/2014/main" id="{FF69B6ED-F2AE-827B-EAFE-7B32C67CD7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65933" y="5731933"/>
            <a:ext cx="1126067" cy="11260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Icon&#10;&#10;Description automatically generated with medium confidence">
            <a:extLst>
              <a:ext uri="{FF2B5EF4-FFF2-40B4-BE49-F238E27FC236}">
                <a16:creationId xmlns:a16="http://schemas.microsoft.com/office/drawing/2014/main" id="{E60E0B98-991D-311E-7A6F-CF62B1E43FC1}"/>
              </a:ext>
            </a:extLst>
          </p:cNvPr>
          <p:cNvPicPr>
            <a:picLocks noChangeAspect="1"/>
          </p:cNvPicPr>
          <p:nvPr/>
        </p:nvPicPr>
        <p:blipFill>
          <a:blip r:embed="rId4"/>
          <a:stretch>
            <a:fillRect/>
          </a:stretch>
        </p:blipFill>
        <p:spPr>
          <a:xfrm>
            <a:off x="10105313" y="6015566"/>
            <a:ext cx="990600" cy="558800"/>
          </a:xfrm>
          <a:prstGeom prst="rect">
            <a:avLst/>
          </a:prstGeom>
        </p:spPr>
      </p:pic>
      <p:sp>
        <p:nvSpPr>
          <p:cNvPr id="7" name="TextBox 6">
            <a:extLst>
              <a:ext uri="{FF2B5EF4-FFF2-40B4-BE49-F238E27FC236}">
                <a16:creationId xmlns:a16="http://schemas.microsoft.com/office/drawing/2014/main" id="{ABA80B01-C6EB-44DC-7E89-E08407DC27CD}"/>
              </a:ext>
            </a:extLst>
          </p:cNvPr>
          <p:cNvSpPr txBox="1"/>
          <p:nvPr/>
        </p:nvSpPr>
        <p:spPr>
          <a:xfrm>
            <a:off x="3729273" y="1351691"/>
            <a:ext cx="4266741" cy="830997"/>
          </a:xfrm>
          <a:prstGeom prst="rect">
            <a:avLst/>
          </a:prstGeom>
          <a:noFill/>
        </p:spPr>
        <p:txBody>
          <a:bodyPr wrap="square" rtlCol="0">
            <a:spAutoFit/>
          </a:bodyPr>
          <a:lstStyle>
            <a:defPPr>
              <a:defRPr lang="en-US"/>
            </a:defPPr>
            <a:lvl1pPr>
              <a:defRPr sz="3600" i="1">
                <a:solidFill>
                  <a:schemeClr val="tx2"/>
                </a:solidFill>
              </a:defRPr>
            </a:lvl1pPr>
          </a:lstStyle>
          <a:p>
            <a:r>
              <a:rPr lang="en-US" sz="2400" dirty="0"/>
              <a:t>Reading something in incomplete results that is not there</a:t>
            </a:r>
          </a:p>
        </p:txBody>
      </p:sp>
      <p:pic>
        <p:nvPicPr>
          <p:cNvPr id="11" name="Picture 10" descr="Chart, histogram, box and whisker chart&#10;&#10;Description automatically generated">
            <a:extLst>
              <a:ext uri="{FF2B5EF4-FFF2-40B4-BE49-F238E27FC236}">
                <a16:creationId xmlns:a16="http://schemas.microsoft.com/office/drawing/2014/main" id="{7816904F-5ED8-666B-2C02-7B17DA0EC93B}"/>
              </a:ext>
            </a:extLst>
          </p:cNvPr>
          <p:cNvPicPr>
            <a:picLocks noChangeAspect="1"/>
          </p:cNvPicPr>
          <p:nvPr/>
        </p:nvPicPr>
        <p:blipFill>
          <a:blip r:embed="rId5"/>
          <a:stretch>
            <a:fillRect/>
          </a:stretch>
        </p:blipFill>
        <p:spPr>
          <a:xfrm>
            <a:off x="6250358" y="2370141"/>
            <a:ext cx="4845555" cy="2774950"/>
          </a:xfrm>
          <a:prstGeom prst="rect">
            <a:avLst/>
          </a:prstGeom>
        </p:spPr>
      </p:pic>
      <p:sp>
        <p:nvSpPr>
          <p:cNvPr id="8" name="TextBox 7">
            <a:extLst>
              <a:ext uri="{FF2B5EF4-FFF2-40B4-BE49-F238E27FC236}">
                <a16:creationId xmlns:a16="http://schemas.microsoft.com/office/drawing/2014/main" id="{C90ECA11-152C-DF8F-2E83-C64CED3232D9}"/>
              </a:ext>
            </a:extLst>
          </p:cNvPr>
          <p:cNvSpPr txBox="1"/>
          <p:nvPr/>
        </p:nvSpPr>
        <p:spPr>
          <a:xfrm>
            <a:off x="3460880" y="5971800"/>
            <a:ext cx="6100762" cy="646331"/>
          </a:xfrm>
          <a:prstGeom prst="rect">
            <a:avLst/>
          </a:prstGeom>
          <a:noFill/>
        </p:spPr>
        <p:txBody>
          <a:bodyPr wrap="square">
            <a:spAutoFit/>
          </a:bodyPr>
          <a:lstStyle/>
          <a:p>
            <a:r>
              <a:rPr lang="en-US" sz="1800" dirty="0">
                <a:latin typeface="+mj-lt"/>
              </a:rPr>
              <a:t>Impact Of Cognitive Biases On Progressive Visualization. Procopio, Mosca, </a:t>
            </a:r>
            <a:r>
              <a:rPr lang="en-US" sz="1800" dirty="0" err="1">
                <a:latin typeface="+mj-lt"/>
              </a:rPr>
              <a:t>Scheidegger</a:t>
            </a:r>
            <a:r>
              <a:rPr lang="en-US" sz="1800" dirty="0">
                <a:latin typeface="+mj-lt"/>
              </a:rPr>
              <a:t>, Wu, Chang.  </a:t>
            </a:r>
          </a:p>
        </p:txBody>
      </p:sp>
      <p:pic>
        <p:nvPicPr>
          <p:cNvPr id="13" name="Graphic 12" descr="Line arrow: Horizontal U-turn with solid fill">
            <a:extLst>
              <a:ext uri="{FF2B5EF4-FFF2-40B4-BE49-F238E27FC236}">
                <a16:creationId xmlns:a16="http://schemas.microsoft.com/office/drawing/2014/main" id="{AF2D835B-3E8F-4FD4-4034-C14E128C59B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87334" y="2159021"/>
            <a:ext cx="2823927" cy="2823927"/>
          </a:xfrm>
          <a:prstGeom prst="rect">
            <a:avLst/>
          </a:prstGeom>
        </p:spPr>
      </p:pic>
    </p:spTree>
    <p:extLst>
      <p:ext uri="{BB962C8B-B14F-4D97-AF65-F5344CB8AC3E}">
        <p14:creationId xmlns:p14="http://schemas.microsoft.com/office/powerpoint/2010/main" val="13442524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8"/>
          <p:cNvSpPr txBox="1">
            <a:spLocks noGrp="1"/>
          </p:cNvSpPr>
          <p:nvPr>
            <p:ph type="title"/>
          </p:nvPr>
        </p:nvSpPr>
        <p:spPr>
          <a:xfrm>
            <a:off x="169583" y="2466104"/>
            <a:ext cx="2660073" cy="1537855"/>
          </a:xfrm>
          <a:prstGeom prst="rect">
            <a:avLst/>
          </a:prstGeom>
          <a:noFill/>
          <a:ln>
            <a:noFill/>
          </a:ln>
        </p:spPr>
        <p:txBody>
          <a:bodyPr spcFirstLastPara="1" wrap="square" lIns="91425" tIns="45700" rIns="91425" bIns="45700" anchor="ctr" anchorCtr="0">
            <a:noAutofit/>
          </a:bodyPr>
          <a:lstStyle/>
          <a:p>
            <a:r>
              <a:rPr lang="en-US" dirty="0"/>
              <a:t>Structure of this course</a:t>
            </a:r>
            <a:endParaRPr dirty="0"/>
          </a:p>
        </p:txBody>
      </p:sp>
      <p:sp>
        <p:nvSpPr>
          <p:cNvPr id="424" name="Google Shape;424;p48"/>
          <p:cNvSpPr txBox="1">
            <a:spLocks noGrp="1"/>
          </p:cNvSpPr>
          <p:nvPr>
            <p:ph idx="1"/>
          </p:nvPr>
        </p:nvSpPr>
        <p:spPr>
          <a:xfrm>
            <a:off x="3505202" y="796632"/>
            <a:ext cx="8229600" cy="4876800"/>
          </a:xfrm>
          <a:prstGeom prst="rect">
            <a:avLst/>
          </a:prstGeom>
          <a:noFill/>
          <a:ln>
            <a:noFill/>
          </a:ln>
        </p:spPr>
        <p:txBody>
          <a:bodyPr spcFirstLastPara="1" wrap="square" lIns="91425" tIns="45700" rIns="91425" bIns="45700" anchor="t" anchorCtr="0">
            <a:noAutofit/>
          </a:bodyPr>
          <a:lstStyle/>
          <a:p>
            <a:pPr marL="182880" indent="-182880">
              <a:spcBef>
                <a:spcPts val="0"/>
              </a:spcBef>
            </a:pPr>
            <a:r>
              <a:rPr lang="en-US" sz="2400" dirty="0"/>
              <a:t>Disclaimer: </a:t>
            </a:r>
            <a:endParaRPr sz="2400" dirty="0"/>
          </a:p>
          <a:p>
            <a:pPr marL="0" indent="0" algn="ctr">
              <a:spcBef>
                <a:spcPts val="640"/>
              </a:spcBef>
              <a:buNone/>
            </a:pPr>
            <a:r>
              <a:rPr lang="en-US" sz="2400" dirty="0"/>
              <a:t>this class is an experiment in </a:t>
            </a:r>
            <a:r>
              <a:rPr lang="en-US" sz="2400" b="1" dirty="0"/>
              <a:t>constructionism </a:t>
            </a:r>
            <a:endParaRPr sz="2400" dirty="0"/>
          </a:p>
          <a:p>
            <a:pPr marL="0" indent="0" algn="ctr">
              <a:spcBef>
                <a:spcPts val="360"/>
              </a:spcBef>
              <a:buNone/>
            </a:pPr>
            <a:r>
              <a:rPr lang="en-US" dirty="0"/>
              <a:t>(the idea that people learn most effectively </a:t>
            </a:r>
            <a:endParaRPr dirty="0"/>
          </a:p>
          <a:p>
            <a:pPr marL="0" indent="0" algn="ctr">
              <a:spcBef>
                <a:spcPts val="360"/>
              </a:spcBef>
              <a:buNone/>
            </a:pPr>
            <a:r>
              <a:rPr lang="en-US" dirty="0"/>
              <a:t>when they’re building personally-meaningful things)</a:t>
            </a:r>
            <a:endParaRPr dirty="0"/>
          </a:p>
          <a:p>
            <a:pPr marL="0" indent="0">
              <a:spcBef>
                <a:spcPts val="200"/>
              </a:spcBef>
              <a:buNone/>
            </a:pPr>
            <a:endParaRPr sz="2400" dirty="0"/>
          </a:p>
          <a:p>
            <a:pPr marL="182880" indent="-182880"/>
            <a:r>
              <a:rPr lang="en-US" sz="2400" dirty="0"/>
              <a:t>Our job as instructors:</a:t>
            </a:r>
            <a:endParaRPr sz="2400" dirty="0"/>
          </a:p>
        </p:txBody>
      </p:sp>
      <p:pic>
        <p:nvPicPr>
          <p:cNvPr id="425" name="Google Shape;425;p48" descr="mage result for building blocks"/>
          <p:cNvPicPr preferRelativeResize="0"/>
          <p:nvPr/>
        </p:nvPicPr>
        <p:blipFill rotWithShape="1">
          <a:blip r:embed="rId3">
            <a:alphaModFix/>
          </a:blip>
          <a:srcRect/>
          <a:stretch/>
        </p:blipFill>
        <p:spPr>
          <a:xfrm>
            <a:off x="3048002" y="3606508"/>
            <a:ext cx="3257550" cy="2447925"/>
          </a:xfrm>
          <a:prstGeom prst="rect">
            <a:avLst/>
          </a:prstGeom>
          <a:noFill/>
          <a:ln>
            <a:noFill/>
          </a:ln>
        </p:spPr>
      </p:pic>
      <p:pic>
        <p:nvPicPr>
          <p:cNvPr id="426" name="Google Shape;426;p48" descr="mage result for question"/>
          <p:cNvPicPr preferRelativeResize="0"/>
          <p:nvPr/>
        </p:nvPicPr>
        <p:blipFill rotWithShape="1">
          <a:blip r:embed="rId4">
            <a:alphaModFix/>
          </a:blip>
          <a:srcRect/>
          <a:stretch/>
        </p:blipFill>
        <p:spPr>
          <a:xfrm>
            <a:off x="6742244" y="3768432"/>
            <a:ext cx="1563558" cy="2287772"/>
          </a:xfrm>
          <a:prstGeom prst="rect">
            <a:avLst/>
          </a:prstGeom>
          <a:noFill/>
          <a:ln>
            <a:noFill/>
          </a:ln>
        </p:spPr>
      </p:pic>
      <p:pic>
        <p:nvPicPr>
          <p:cNvPr id="427" name="Google Shape;427;p48" descr="mage result for clipart heart person"/>
          <p:cNvPicPr preferRelativeResize="0"/>
          <p:nvPr/>
        </p:nvPicPr>
        <p:blipFill rotWithShape="1">
          <a:blip r:embed="rId5">
            <a:alphaModFix/>
          </a:blip>
          <a:srcRect l="15175" t="8989" r="5580"/>
          <a:stretch/>
        </p:blipFill>
        <p:spPr>
          <a:xfrm>
            <a:off x="8839203" y="3844632"/>
            <a:ext cx="2962393" cy="2552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1160" y="3173289"/>
            <a:ext cx="3162300" cy="511422"/>
          </a:xfrm>
          <a:prstGeom prst="rect">
            <a:avLst/>
          </a:prstGeom>
        </p:spPr>
        <p:txBody>
          <a:bodyPr vert="horz" lIns="91440" tIns="45720" rIns="91440" bIns="45720" rtlCol="0" anchor="ctr">
            <a:normAutofit fontScale="90000"/>
          </a:bodyPr>
          <a:lstStyle/>
          <a:p>
            <a:r>
              <a:rPr dirty="0"/>
              <a:t>What we’ll cover</a:t>
            </a:r>
          </a:p>
        </p:txBody>
      </p:sp>
      <p:sp>
        <p:nvSpPr>
          <p:cNvPr id="3" name="object 3"/>
          <p:cNvSpPr txBox="1"/>
          <p:nvPr/>
        </p:nvSpPr>
        <p:spPr>
          <a:xfrm>
            <a:off x="3633907" y="865505"/>
            <a:ext cx="6968490" cy="5126990"/>
          </a:xfrm>
          <a:prstGeom prst="rect">
            <a:avLst/>
          </a:prstGeom>
        </p:spPr>
        <p:txBody>
          <a:bodyPr vert="horz" wrap="square" lIns="0" tIns="49530" rIns="0" bIns="0" rtlCol="0">
            <a:spAutoFit/>
          </a:bodyPr>
          <a:lstStyle/>
          <a:p>
            <a:pPr marL="194945" indent="-182245">
              <a:spcBef>
                <a:spcPts val="390"/>
              </a:spcBef>
              <a:buClr>
                <a:srgbClr val="93A299"/>
              </a:buClr>
              <a:buSzPct val="86363"/>
              <a:buChar char="•"/>
              <a:tabLst>
                <a:tab pos="194945" algn="l"/>
              </a:tabLst>
            </a:pPr>
            <a:r>
              <a:rPr sz="2200" dirty="0">
                <a:solidFill>
                  <a:schemeClr val="tx1">
                    <a:lumMod val="75000"/>
                    <a:lumOff val="25000"/>
                  </a:schemeClr>
                </a:solidFill>
                <a:cs typeface="Arial"/>
              </a:rPr>
              <a:t>Unit</a:t>
            </a:r>
            <a:r>
              <a:rPr sz="2200" spc="-15" dirty="0">
                <a:solidFill>
                  <a:schemeClr val="tx1">
                    <a:lumMod val="75000"/>
                    <a:lumOff val="25000"/>
                  </a:schemeClr>
                </a:solidFill>
                <a:cs typeface="Arial"/>
              </a:rPr>
              <a:t> </a:t>
            </a:r>
            <a:r>
              <a:rPr sz="2200" dirty="0">
                <a:solidFill>
                  <a:schemeClr val="tx1">
                    <a:lumMod val="75000"/>
                    <a:lumOff val="25000"/>
                  </a:schemeClr>
                </a:solidFill>
                <a:cs typeface="Arial"/>
              </a:rPr>
              <a:t>1:</a:t>
            </a:r>
            <a:r>
              <a:rPr sz="2200" spc="-15" dirty="0">
                <a:solidFill>
                  <a:schemeClr val="tx1">
                    <a:lumMod val="75000"/>
                    <a:lumOff val="25000"/>
                  </a:schemeClr>
                </a:solidFill>
                <a:cs typeface="Arial"/>
              </a:rPr>
              <a:t> </a:t>
            </a:r>
            <a:r>
              <a:rPr sz="2200" spc="-10" dirty="0">
                <a:solidFill>
                  <a:schemeClr val="tx1">
                    <a:lumMod val="75000"/>
                    <a:lumOff val="25000"/>
                  </a:schemeClr>
                </a:solidFill>
                <a:cs typeface="Arial"/>
              </a:rPr>
              <a:t>Foundations</a:t>
            </a:r>
            <a:endParaRPr sz="2200" dirty="0">
              <a:solidFill>
                <a:schemeClr val="tx1">
                  <a:lumMod val="75000"/>
                  <a:lumOff val="25000"/>
                </a:schemeClr>
              </a:solidFill>
              <a:cs typeface="Arial"/>
            </a:endParaRPr>
          </a:p>
          <a:p>
            <a:pPr marL="755015" lvl="1" indent="-342265">
              <a:spcBef>
                <a:spcPts val="250"/>
              </a:spcBef>
              <a:buClr>
                <a:srgbClr val="93A299"/>
              </a:buClr>
              <a:buSzPct val="84210"/>
              <a:buFont typeface="Lucida Sans Unicode"/>
              <a:buChar char="-"/>
              <a:tabLst>
                <a:tab pos="755015" algn="l"/>
              </a:tabLst>
            </a:pPr>
            <a:r>
              <a:rPr sz="1900" dirty="0">
                <a:solidFill>
                  <a:schemeClr val="tx1">
                    <a:lumMod val="75000"/>
                    <a:lumOff val="25000"/>
                  </a:schemeClr>
                </a:solidFill>
                <a:cs typeface="Arial"/>
              </a:rPr>
              <a:t>Next</a:t>
            </a:r>
            <a:r>
              <a:rPr sz="1900" spc="-35" dirty="0">
                <a:solidFill>
                  <a:schemeClr val="tx1">
                    <a:lumMod val="75000"/>
                    <a:lumOff val="25000"/>
                  </a:schemeClr>
                </a:solidFill>
                <a:cs typeface="Arial"/>
              </a:rPr>
              <a:t> </a:t>
            </a:r>
            <a:r>
              <a:rPr sz="1900" dirty="0">
                <a:solidFill>
                  <a:schemeClr val="tx1">
                    <a:lumMod val="75000"/>
                    <a:lumOff val="25000"/>
                  </a:schemeClr>
                </a:solidFill>
                <a:cs typeface="Arial"/>
              </a:rPr>
              <a:t>Class:</a:t>
            </a:r>
            <a:r>
              <a:rPr sz="1900" spc="-35" dirty="0">
                <a:solidFill>
                  <a:schemeClr val="tx1">
                    <a:lumMod val="75000"/>
                    <a:lumOff val="25000"/>
                  </a:schemeClr>
                </a:solidFill>
                <a:cs typeface="Arial"/>
              </a:rPr>
              <a:t> </a:t>
            </a:r>
            <a:r>
              <a:rPr sz="1900" b="1" dirty="0">
                <a:solidFill>
                  <a:schemeClr val="tx1">
                    <a:lumMod val="75000"/>
                    <a:lumOff val="25000"/>
                  </a:schemeClr>
                </a:solidFill>
                <a:cs typeface="Arial"/>
              </a:rPr>
              <a:t>Mental</a:t>
            </a:r>
            <a:r>
              <a:rPr sz="1900" b="1" spc="-35" dirty="0">
                <a:solidFill>
                  <a:schemeClr val="tx1">
                    <a:lumMod val="75000"/>
                    <a:lumOff val="25000"/>
                  </a:schemeClr>
                </a:solidFill>
                <a:cs typeface="Arial"/>
              </a:rPr>
              <a:t> </a:t>
            </a:r>
            <a:r>
              <a:rPr sz="1900" b="1" dirty="0">
                <a:solidFill>
                  <a:schemeClr val="tx1">
                    <a:lumMod val="75000"/>
                    <a:lumOff val="25000"/>
                  </a:schemeClr>
                </a:solidFill>
                <a:cs typeface="Arial"/>
              </a:rPr>
              <a:t>and</a:t>
            </a:r>
            <a:r>
              <a:rPr sz="1900" b="1" spc="-30" dirty="0">
                <a:solidFill>
                  <a:schemeClr val="tx1">
                    <a:lumMod val="75000"/>
                    <a:lumOff val="25000"/>
                  </a:schemeClr>
                </a:solidFill>
                <a:cs typeface="Arial"/>
              </a:rPr>
              <a:t> </a:t>
            </a:r>
            <a:r>
              <a:rPr sz="1900" b="1" spc="-10" dirty="0">
                <a:solidFill>
                  <a:schemeClr val="tx1">
                    <a:lumMod val="75000"/>
                    <a:lumOff val="25000"/>
                  </a:schemeClr>
                </a:solidFill>
                <a:cs typeface="Arial"/>
              </a:rPr>
              <a:t>Visualization</a:t>
            </a:r>
            <a:r>
              <a:rPr sz="1900" b="1" spc="-25" dirty="0">
                <a:solidFill>
                  <a:schemeClr val="tx1">
                    <a:lumMod val="75000"/>
                    <a:lumOff val="25000"/>
                  </a:schemeClr>
                </a:solidFill>
                <a:cs typeface="Arial"/>
              </a:rPr>
              <a:t> </a:t>
            </a:r>
            <a:r>
              <a:rPr sz="1900" b="1" spc="-10" dirty="0">
                <a:solidFill>
                  <a:schemeClr val="tx1">
                    <a:lumMod val="75000"/>
                    <a:lumOff val="25000"/>
                  </a:schemeClr>
                </a:solidFill>
                <a:cs typeface="Arial"/>
              </a:rPr>
              <a:t>Models</a:t>
            </a:r>
            <a:endParaRPr sz="1900" dirty="0">
              <a:solidFill>
                <a:schemeClr val="tx1">
                  <a:lumMod val="75000"/>
                  <a:lumOff val="25000"/>
                </a:schemeClr>
              </a:solidFill>
              <a:cs typeface="Arial"/>
            </a:endParaRPr>
          </a:p>
          <a:p>
            <a:pPr marL="755015" lvl="1" indent="-342265">
              <a:spcBef>
                <a:spcPts val="240"/>
              </a:spcBef>
              <a:buClr>
                <a:srgbClr val="93A299"/>
              </a:buClr>
              <a:buSzPct val="84210"/>
              <a:buFont typeface="Lucida Sans Unicode"/>
              <a:buChar char="-"/>
              <a:tabLst>
                <a:tab pos="755015" algn="l"/>
              </a:tabLst>
            </a:pPr>
            <a:r>
              <a:rPr sz="1900" dirty="0">
                <a:solidFill>
                  <a:schemeClr val="tx1">
                    <a:lumMod val="75000"/>
                    <a:lumOff val="25000"/>
                  </a:schemeClr>
                </a:solidFill>
                <a:cs typeface="Arial"/>
              </a:rPr>
              <a:t>Data</a:t>
            </a:r>
            <a:r>
              <a:rPr sz="1900" spc="-55" dirty="0">
                <a:solidFill>
                  <a:schemeClr val="tx1">
                    <a:lumMod val="75000"/>
                    <a:lumOff val="25000"/>
                  </a:schemeClr>
                </a:solidFill>
                <a:cs typeface="Arial"/>
              </a:rPr>
              <a:t> </a:t>
            </a:r>
            <a:r>
              <a:rPr sz="1900" dirty="0">
                <a:solidFill>
                  <a:schemeClr val="tx1">
                    <a:lumMod val="75000"/>
                    <a:lumOff val="25000"/>
                  </a:schemeClr>
                </a:solidFill>
                <a:cs typeface="Arial"/>
              </a:rPr>
              <a:t>Wrangling</a:t>
            </a:r>
            <a:r>
              <a:rPr sz="1900" spc="-50" dirty="0">
                <a:solidFill>
                  <a:schemeClr val="tx1">
                    <a:lumMod val="75000"/>
                    <a:lumOff val="25000"/>
                  </a:schemeClr>
                </a:solidFill>
                <a:cs typeface="Arial"/>
              </a:rPr>
              <a:t> </a:t>
            </a:r>
            <a:r>
              <a:rPr sz="1900" dirty="0">
                <a:solidFill>
                  <a:schemeClr val="tx1">
                    <a:lumMod val="75000"/>
                    <a:lumOff val="25000"/>
                  </a:schemeClr>
                </a:solidFill>
                <a:cs typeface="Arial"/>
              </a:rPr>
              <a:t>and</a:t>
            </a:r>
            <a:r>
              <a:rPr sz="1900" spc="-50" dirty="0">
                <a:solidFill>
                  <a:schemeClr val="tx1">
                    <a:lumMod val="75000"/>
                    <a:lumOff val="25000"/>
                  </a:schemeClr>
                </a:solidFill>
                <a:cs typeface="Arial"/>
              </a:rPr>
              <a:t> </a:t>
            </a:r>
            <a:r>
              <a:rPr sz="1900" dirty="0">
                <a:solidFill>
                  <a:schemeClr val="tx1">
                    <a:lumMod val="75000"/>
                    <a:lumOff val="25000"/>
                  </a:schemeClr>
                </a:solidFill>
                <a:cs typeface="Arial"/>
              </a:rPr>
              <a:t>Modeling</a:t>
            </a:r>
            <a:r>
              <a:rPr sz="1900" spc="-50" dirty="0">
                <a:solidFill>
                  <a:schemeClr val="tx1">
                    <a:lumMod val="75000"/>
                    <a:lumOff val="25000"/>
                  </a:schemeClr>
                </a:solidFill>
                <a:cs typeface="Arial"/>
              </a:rPr>
              <a:t> </a:t>
            </a:r>
            <a:r>
              <a:rPr sz="1900" spc="-25" dirty="0">
                <a:solidFill>
                  <a:schemeClr val="tx1">
                    <a:lumMod val="75000"/>
                    <a:lumOff val="25000"/>
                  </a:schemeClr>
                </a:solidFill>
                <a:cs typeface="Arial"/>
              </a:rPr>
              <a:t>101</a:t>
            </a:r>
            <a:endParaRPr sz="1900" dirty="0">
              <a:solidFill>
                <a:schemeClr val="tx1">
                  <a:lumMod val="75000"/>
                  <a:lumOff val="25000"/>
                </a:schemeClr>
              </a:solidFill>
              <a:cs typeface="Arial"/>
            </a:endParaRPr>
          </a:p>
          <a:p>
            <a:pPr marL="755015" lvl="1" indent="-342265">
              <a:spcBef>
                <a:spcPts val="219"/>
              </a:spcBef>
              <a:buClr>
                <a:srgbClr val="93A299"/>
              </a:buClr>
              <a:buSzPct val="84210"/>
              <a:buFont typeface="Lucida Sans Unicode"/>
              <a:buChar char="-"/>
              <a:tabLst>
                <a:tab pos="755015" algn="l"/>
              </a:tabLst>
            </a:pPr>
            <a:r>
              <a:rPr sz="1900" dirty="0">
                <a:solidFill>
                  <a:schemeClr val="tx1">
                    <a:lumMod val="75000"/>
                    <a:lumOff val="25000"/>
                  </a:schemeClr>
                </a:solidFill>
                <a:cs typeface="Arial"/>
              </a:rPr>
              <a:t>Data</a:t>
            </a:r>
            <a:r>
              <a:rPr sz="1900" spc="-80" dirty="0">
                <a:solidFill>
                  <a:schemeClr val="tx1">
                    <a:lumMod val="75000"/>
                    <a:lumOff val="25000"/>
                  </a:schemeClr>
                </a:solidFill>
                <a:cs typeface="Arial"/>
              </a:rPr>
              <a:t> </a:t>
            </a:r>
            <a:r>
              <a:rPr sz="1900" dirty="0">
                <a:solidFill>
                  <a:schemeClr val="tx1">
                    <a:lumMod val="75000"/>
                    <a:lumOff val="25000"/>
                  </a:schemeClr>
                </a:solidFill>
                <a:cs typeface="Arial"/>
              </a:rPr>
              <a:t>Visualization</a:t>
            </a:r>
            <a:r>
              <a:rPr sz="1900" spc="-80" dirty="0">
                <a:solidFill>
                  <a:schemeClr val="tx1">
                    <a:lumMod val="75000"/>
                    <a:lumOff val="25000"/>
                  </a:schemeClr>
                </a:solidFill>
                <a:cs typeface="Arial"/>
              </a:rPr>
              <a:t> </a:t>
            </a:r>
            <a:r>
              <a:rPr sz="1900" spc="-25" dirty="0">
                <a:solidFill>
                  <a:schemeClr val="tx1">
                    <a:lumMod val="75000"/>
                    <a:lumOff val="25000"/>
                  </a:schemeClr>
                </a:solidFill>
                <a:cs typeface="Arial"/>
              </a:rPr>
              <a:t>101</a:t>
            </a:r>
            <a:endParaRPr sz="1900" dirty="0">
              <a:solidFill>
                <a:schemeClr val="tx1">
                  <a:lumMod val="75000"/>
                  <a:lumOff val="25000"/>
                </a:schemeClr>
              </a:solidFill>
              <a:cs typeface="Arial"/>
            </a:endParaRPr>
          </a:p>
          <a:p>
            <a:pPr marL="755015" lvl="1" indent="-342265">
              <a:spcBef>
                <a:spcPts val="215"/>
              </a:spcBef>
              <a:buClr>
                <a:srgbClr val="93A299"/>
              </a:buClr>
              <a:buSzPct val="84210"/>
              <a:buFont typeface="Lucida Sans Unicode"/>
              <a:buChar char="-"/>
              <a:tabLst>
                <a:tab pos="755015" algn="l"/>
              </a:tabLst>
            </a:pPr>
            <a:r>
              <a:rPr sz="1900" spc="-10" dirty="0">
                <a:solidFill>
                  <a:schemeClr val="tx1">
                    <a:lumMod val="75000"/>
                    <a:lumOff val="25000"/>
                  </a:schemeClr>
                </a:solidFill>
                <a:cs typeface="Arial"/>
              </a:rPr>
              <a:t>Interaction</a:t>
            </a:r>
            <a:endParaRPr sz="1900" dirty="0">
              <a:solidFill>
                <a:schemeClr val="tx1">
                  <a:lumMod val="75000"/>
                  <a:lumOff val="25000"/>
                </a:schemeClr>
              </a:solidFill>
              <a:cs typeface="Arial"/>
            </a:endParaRPr>
          </a:p>
          <a:p>
            <a:pPr marL="755015" lvl="1" indent="-342265">
              <a:spcBef>
                <a:spcPts val="215"/>
              </a:spcBef>
              <a:buClr>
                <a:srgbClr val="93A299"/>
              </a:buClr>
              <a:buSzPct val="84210"/>
              <a:buFont typeface="Lucida Sans Unicode"/>
              <a:buChar char="-"/>
              <a:tabLst>
                <a:tab pos="755015" algn="l"/>
              </a:tabLst>
            </a:pPr>
            <a:r>
              <a:rPr sz="1900" dirty="0">
                <a:solidFill>
                  <a:schemeClr val="tx1">
                    <a:lumMod val="75000"/>
                    <a:lumOff val="25000"/>
                  </a:schemeClr>
                </a:solidFill>
                <a:cs typeface="Arial"/>
              </a:rPr>
              <a:t>Coordinating</a:t>
            </a:r>
            <a:r>
              <a:rPr sz="1900" spc="-60" dirty="0">
                <a:solidFill>
                  <a:schemeClr val="tx1">
                    <a:lumMod val="75000"/>
                    <a:lumOff val="25000"/>
                  </a:schemeClr>
                </a:solidFill>
                <a:cs typeface="Arial"/>
              </a:rPr>
              <a:t> </a:t>
            </a:r>
            <a:r>
              <a:rPr sz="1900" dirty="0">
                <a:solidFill>
                  <a:schemeClr val="tx1">
                    <a:lumMod val="75000"/>
                    <a:lumOff val="25000"/>
                  </a:schemeClr>
                </a:solidFill>
                <a:cs typeface="Arial"/>
              </a:rPr>
              <a:t>Multiple</a:t>
            </a:r>
            <a:r>
              <a:rPr sz="1900" spc="-60" dirty="0">
                <a:solidFill>
                  <a:schemeClr val="tx1">
                    <a:lumMod val="75000"/>
                    <a:lumOff val="25000"/>
                  </a:schemeClr>
                </a:solidFill>
                <a:cs typeface="Arial"/>
              </a:rPr>
              <a:t> </a:t>
            </a:r>
            <a:r>
              <a:rPr sz="1900" spc="-20" dirty="0">
                <a:solidFill>
                  <a:schemeClr val="tx1">
                    <a:lumMod val="75000"/>
                    <a:lumOff val="25000"/>
                  </a:schemeClr>
                </a:solidFill>
                <a:cs typeface="Arial"/>
              </a:rPr>
              <a:t>Views</a:t>
            </a:r>
            <a:endParaRPr sz="1900" dirty="0">
              <a:solidFill>
                <a:schemeClr val="tx1">
                  <a:lumMod val="75000"/>
                  <a:lumOff val="25000"/>
                </a:schemeClr>
              </a:solidFill>
              <a:cs typeface="Arial"/>
            </a:endParaRPr>
          </a:p>
          <a:p>
            <a:pPr marL="194945" indent="-182245">
              <a:spcBef>
                <a:spcPts val="925"/>
              </a:spcBef>
              <a:buClr>
                <a:srgbClr val="93A299"/>
              </a:buClr>
              <a:buSzPct val="86363"/>
              <a:buChar char="•"/>
              <a:tabLst>
                <a:tab pos="194945" algn="l"/>
              </a:tabLst>
            </a:pPr>
            <a:r>
              <a:rPr sz="2200" dirty="0">
                <a:solidFill>
                  <a:schemeClr val="tx1">
                    <a:lumMod val="75000"/>
                    <a:lumOff val="25000"/>
                  </a:schemeClr>
                </a:solidFill>
                <a:cs typeface="Arial"/>
              </a:rPr>
              <a:t>Unit</a:t>
            </a:r>
            <a:r>
              <a:rPr sz="2200" spc="-25" dirty="0">
                <a:solidFill>
                  <a:schemeClr val="tx1">
                    <a:lumMod val="75000"/>
                    <a:lumOff val="25000"/>
                  </a:schemeClr>
                </a:solidFill>
                <a:cs typeface="Arial"/>
              </a:rPr>
              <a:t> </a:t>
            </a:r>
            <a:r>
              <a:rPr sz="2200" dirty="0">
                <a:solidFill>
                  <a:schemeClr val="tx1">
                    <a:lumMod val="75000"/>
                    <a:lumOff val="25000"/>
                  </a:schemeClr>
                </a:solidFill>
                <a:cs typeface="Arial"/>
              </a:rPr>
              <a:t>2:</a:t>
            </a:r>
            <a:r>
              <a:rPr sz="2200" spc="-60" dirty="0">
                <a:solidFill>
                  <a:schemeClr val="tx1">
                    <a:lumMod val="75000"/>
                    <a:lumOff val="25000"/>
                  </a:schemeClr>
                </a:solidFill>
                <a:cs typeface="Arial"/>
              </a:rPr>
              <a:t> </a:t>
            </a:r>
            <a:r>
              <a:rPr sz="2200" dirty="0">
                <a:solidFill>
                  <a:schemeClr val="tx1">
                    <a:lumMod val="75000"/>
                    <a:lumOff val="25000"/>
                  </a:schemeClr>
                </a:solidFill>
                <a:cs typeface="Arial"/>
              </a:rPr>
              <a:t>The</a:t>
            </a:r>
            <a:r>
              <a:rPr sz="2200" spc="-25" dirty="0">
                <a:solidFill>
                  <a:schemeClr val="tx1">
                    <a:lumMod val="75000"/>
                    <a:lumOff val="25000"/>
                  </a:schemeClr>
                </a:solidFill>
                <a:cs typeface="Arial"/>
              </a:rPr>
              <a:t> </a:t>
            </a:r>
            <a:r>
              <a:rPr sz="2200" dirty="0">
                <a:solidFill>
                  <a:schemeClr val="tx1">
                    <a:lumMod val="75000"/>
                    <a:lumOff val="25000"/>
                  </a:schemeClr>
                </a:solidFill>
                <a:cs typeface="Arial"/>
              </a:rPr>
              <a:t>Real</a:t>
            </a:r>
            <a:r>
              <a:rPr sz="2200" spc="-20" dirty="0">
                <a:solidFill>
                  <a:schemeClr val="tx1">
                    <a:lumMod val="75000"/>
                    <a:lumOff val="25000"/>
                  </a:schemeClr>
                </a:solidFill>
                <a:cs typeface="Arial"/>
              </a:rPr>
              <a:t> </a:t>
            </a:r>
            <a:r>
              <a:rPr sz="2200" dirty="0">
                <a:solidFill>
                  <a:schemeClr val="tx1">
                    <a:lumMod val="75000"/>
                    <a:lumOff val="25000"/>
                  </a:schemeClr>
                </a:solidFill>
                <a:cs typeface="Arial"/>
              </a:rPr>
              <a:t>Fun</a:t>
            </a:r>
            <a:r>
              <a:rPr sz="2200" spc="-25" dirty="0">
                <a:solidFill>
                  <a:schemeClr val="tx1">
                    <a:lumMod val="75000"/>
                    <a:lumOff val="25000"/>
                  </a:schemeClr>
                </a:solidFill>
                <a:cs typeface="Arial"/>
              </a:rPr>
              <a:t> </a:t>
            </a:r>
            <a:r>
              <a:rPr sz="2200" spc="-10" dirty="0">
                <a:solidFill>
                  <a:schemeClr val="tx1">
                    <a:lumMod val="75000"/>
                    <a:lumOff val="25000"/>
                  </a:schemeClr>
                </a:solidFill>
                <a:cs typeface="Arial"/>
              </a:rPr>
              <a:t>Starts</a:t>
            </a:r>
            <a:endParaRPr sz="2200" dirty="0">
              <a:solidFill>
                <a:schemeClr val="tx1">
                  <a:lumMod val="75000"/>
                  <a:lumOff val="25000"/>
                </a:schemeClr>
              </a:solidFill>
              <a:cs typeface="Arial"/>
            </a:endParaRPr>
          </a:p>
          <a:p>
            <a:pPr marL="755015" lvl="1" indent="-342265">
              <a:spcBef>
                <a:spcPts val="250"/>
              </a:spcBef>
              <a:buClr>
                <a:srgbClr val="93A299"/>
              </a:buClr>
              <a:buSzPct val="84210"/>
              <a:buFont typeface="Lucida Sans Unicode"/>
              <a:buChar char="-"/>
              <a:tabLst>
                <a:tab pos="755015" algn="l"/>
              </a:tabLst>
            </a:pPr>
            <a:r>
              <a:rPr sz="1900" dirty="0">
                <a:solidFill>
                  <a:schemeClr val="tx1">
                    <a:lumMod val="75000"/>
                    <a:lumOff val="25000"/>
                  </a:schemeClr>
                </a:solidFill>
                <a:cs typeface="Arial"/>
              </a:rPr>
              <a:t>Quirky</a:t>
            </a:r>
            <a:r>
              <a:rPr sz="1900" spc="-40" dirty="0">
                <a:solidFill>
                  <a:schemeClr val="tx1">
                    <a:lumMod val="75000"/>
                    <a:lumOff val="25000"/>
                  </a:schemeClr>
                </a:solidFill>
                <a:cs typeface="Arial"/>
              </a:rPr>
              <a:t> </a:t>
            </a:r>
            <a:r>
              <a:rPr sz="1900" dirty="0">
                <a:solidFill>
                  <a:schemeClr val="tx1">
                    <a:lumMod val="75000"/>
                    <a:lumOff val="25000"/>
                  </a:schemeClr>
                </a:solidFill>
                <a:cs typeface="Arial"/>
              </a:rPr>
              <a:t>data</a:t>
            </a:r>
            <a:r>
              <a:rPr sz="1900" spc="-35" dirty="0">
                <a:solidFill>
                  <a:schemeClr val="tx1">
                    <a:lumMod val="75000"/>
                    <a:lumOff val="25000"/>
                  </a:schemeClr>
                </a:solidFill>
                <a:cs typeface="Arial"/>
              </a:rPr>
              <a:t> </a:t>
            </a:r>
            <a:r>
              <a:rPr sz="1900" spc="-10" dirty="0">
                <a:solidFill>
                  <a:schemeClr val="tx1">
                    <a:lumMod val="75000"/>
                    <a:lumOff val="25000"/>
                  </a:schemeClr>
                </a:solidFill>
                <a:cs typeface="Arial"/>
              </a:rPr>
              <a:t>(time-</a:t>
            </a:r>
            <a:r>
              <a:rPr sz="1900" dirty="0">
                <a:solidFill>
                  <a:schemeClr val="tx1">
                    <a:lumMod val="75000"/>
                    <a:lumOff val="25000"/>
                  </a:schemeClr>
                </a:solidFill>
                <a:cs typeface="Arial"/>
              </a:rPr>
              <a:t>varying</a:t>
            </a:r>
            <a:r>
              <a:rPr sz="1900" spc="-30" dirty="0">
                <a:solidFill>
                  <a:schemeClr val="tx1">
                    <a:lumMod val="75000"/>
                    <a:lumOff val="25000"/>
                  </a:schemeClr>
                </a:solidFill>
                <a:cs typeface="Arial"/>
              </a:rPr>
              <a:t> </a:t>
            </a:r>
            <a:r>
              <a:rPr sz="1900" dirty="0">
                <a:solidFill>
                  <a:schemeClr val="tx1">
                    <a:lumMod val="75000"/>
                    <a:lumOff val="25000"/>
                  </a:schemeClr>
                </a:solidFill>
                <a:cs typeface="Arial"/>
              </a:rPr>
              <a:t>data,</a:t>
            </a:r>
            <a:r>
              <a:rPr sz="1900" spc="-45" dirty="0">
                <a:solidFill>
                  <a:schemeClr val="tx1">
                    <a:lumMod val="75000"/>
                    <a:lumOff val="25000"/>
                  </a:schemeClr>
                </a:solidFill>
                <a:cs typeface="Arial"/>
              </a:rPr>
              <a:t> </a:t>
            </a:r>
            <a:r>
              <a:rPr sz="1900" dirty="0">
                <a:solidFill>
                  <a:schemeClr val="tx1">
                    <a:lumMod val="75000"/>
                    <a:lumOff val="25000"/>
                  </a:schemeClr>
                </a:solidFill>
                <a:cs typeface="Arial"/>
              </a:rPr>
              <a:t>geospatial</a:t>
            </a:r>
            <a:r>
              <a:rPr sz="1900" spc="-35" dirty="0">
                <a:solidFill>
                  <a:schemeClr val="tx1">
                    <a:lumMod val="75000"/>
                    <a:lumOff val="25000"/>
                  </a:schemeClr>
                </a:solidFill>
                <a:cs typeface="Arial"/>
              </a:rPr>
              <a:t> </a:t>
            </a:r>
            <a:r>
              <a:rPr sz="1900" dirty="0">
                <a:solidFill>
                  <a:schemeClr val="tx1">
                    <a:lumMod val="75000"/>
                    <a:lumOff val="25000"/>
                  </a:schemeClr>
                </a:solidFill>
                <a:cs typeface="Arial"/>
              </a:rPr>
              <a:t>data,</a:t>
            </a:r>
            <a:r>
              <a:rPr sz="1900" spc="-40" dirty="0">
                <a:solidFill>
                  <a:schemeClr val="tx1">
                    <a:lumMod val="75000"/>
                    <a:lumOff val="25000"/>
                  </a:schemeClr>
                </a:solidFill>
                <a:cs typeface="Arial"/>
              </a:rPr>
              <a:t> </a:t>
            </a:r>
            <a:r>
              <a:rPr sz="1900" spc="-10" dirty="0">
                <a:solidFill>
                  <a:schemeClr val="tx1">
                    <a:lumMod val="75000"/>
                    <a:lumOff val="25000"/>
                  </a:schemeClr>
                </a:solidFill>
                <a:cs typeface="Arial"/>
              </a:rPr>
              <a:t>networks)</a:t>
            </a:r>
            <a:endParaRPr sz="1900" dirty="0">
              <a:solidFill>
                <a:schemeClr val="tx1">
                  <a:lumMod val="75000"/>
                  <a:lumOff val="25000"/>
                </a:schemeClr>
              </a:solidFill>
              <a:cs typeface="Arial"/>
            </a:endParaRPr>
          </a:p>
          <a:p>
            <a:pPr marL="755015" lvl="1" indent="-342265">
              <a:spcBef>
                <a:spcPts val="215"/>
              </a:spcBef>
              <a:buClr>
                <a:srgbClr val="93A299"/>
              </a:buClr>
              <a:buSzPct val="84210"/>
              <a:buFont typeface="Lucida Sans Unicode"/>
              <a:buChar char="-"/>
              <a:tabLst>
                <a:tab pos="755015" algn="l"/>
              </a:tabLst>
            </a:pPr>
            <a:r>
              <a:rPr sz="1900" spc="-10" dirty="0">
                <a:solidFill>
                  <a:schemeClr val="tx1">
                    <a:lumMod val="75000"/>
                    <a:lumOff val="25000"/>
                  </a:schemeClr>
                </a:solidFill>
                <a:cs typeface="Arial"/>
              </a:rPr>
              <a:t>Scalability</a:t>
            </a:r>
            <a:endParaRPr sz="1900" dirty="0">
              <a:solidFill>
                <a:schemeClr val="tx1">
                  <a:lumMod val="75000"/>
                  <a:lumOff val="25000"/>
                </a:schemeClr>
              </a:solidFill>
              <a:cs typeface="Arial"/>
            </a:endParaRPr>
          </a:p>
          <a:p>
            <a:pPr marL="755015" lvl="1" indent="-342265">
              <a:spcBef>
                <a:spcPts val="240"/>
              </a:spcBef>
              <a:buClr>
                <a:srgbClr val="93A299"/>
              </a:buClr>
              <a:buSzPct val="84210"/>
              <a:buFont typeface="Lucida Sans Unicode"/>
              <a:buChar char="-"/>
              <a:tabLst>
                <a:tab pos="755015" algn="l"/>
              </a:tabLst>
            </a:pPr>
            <a:r>
              <a:rPr sz="1900" dirty="0">
                <a:solidFill>
                  <a:schemeClr val="tx1">
                    <a:lumMod val="75000"/>
                    <a:lumOff val="25000"/>
                  </a:schemeClr>
                </a:solidFill>
                <a:cs typeface="Arial"/>
              </a:rPr>
              <a:t>Color</a:t>
            </a:r>
            <a:r>
              <a:rPr sz="1900" spc="-45" dirty="0">
                <a:solidFill>
                  <a:schemeClr val="tx1">
                    <a:lumMod val="75000"/>
                    <a:lumOff val="25000"/>
                  </a:schemeClr>
                </a:solidFill>
                <a:cs typeface="Arial"/>
              </a:rPr>
              <a:t> </a:t>
            </a:r>
            <a:r>
              <a:rPr sz="1900" dirty="0">
                <a:solidFill>
                  <a:schemeClr val="tx1">
                    <a:lumMod val="75000"/>
                    <a:lumOff val="25000"/>
                  </a:schemeClr>
                </a:solidFill>
                <a:cs typeface="Arial"/>
              </a:rPr>
              <a:t>and</a:t>
            </a:r>
            <a:r>
              <a:rPr sz="1900" spc="-45" dirty="0">
                <a:solidFill>
                  <a:schemeClr val="tx1">
                    <a:lumMod val="75000"/>
                    <a:lumOff val="25000"/>
                  </a:schemeClr>
                </a:solidFill>
                <a:cs typeface="Arial"/>
              </a:rPr>
              <a:t> </a:t>
            </a:r>
            <a:r>
              <a:rPr sz="1900" dirty="0">
                <a:solidFill>
                  <a:schemeClr val="tx1">
                    <a:lumMod val="75000"/>
                    <a:lumOff val="25000"/>
                  </a:schemeClr>
                </a:solidFill>
                <a:cs typeface="Arial"/>
              </a:rPr>
              <a:t>Visual</a:t>
            </a:r>
            <a:r>
              <a:rPr sz="1900" spc="-45" dirty="0">
                <a:solidFill>
                  <a:schemeClr val="tx1">
                    <a:lumMod val="75000"/>
                    <a:lumOff val="25000"/>
                  </a:schemeClr>
                </a:solidFill>
                <a:cs typeface="Arial"/>
              </a:rPr>
              <a:t> </a:t>
            </a:r>
            <a:r>
              <a:rPr sz="1900" spc="-10" dirty="0">
                <a:solidFill>
                  <a:schemeClr val="tx1">
                    <a:lumMod val="75000"/>
                    <a:lumOff val="25000"/>
                  </a:schemeClr>
                </a:solidFill>
                <a:cs typeface="Arial"/>
              </a:rPr>
              <a:t>Channels</a:t>
            </a:r>
            <a:endParaRPr sz="1900" dirty="0">
              <a:solidFill>
                <a:schemeClr val="tx1">
                  <a:lumMod val="75000"/>
                  <a:lumOff val="25000"/>
                </a:schemeClr>
              </a:solidFill>
              <a:cs typeface="Arial"/>
            </a:endParaRPr>
          </a:p>
          <a:p>
            <a:pPr marL="755015" lvl="1" indent="-342265">
              <a:spcBef>
                <a:spcPts val="219"/>
              </a:spcBef>
              <a:buClr>
                <a:srgbClr val="93A299"/>
              </a:buClr>
              <a:buSzPct val="84210"/>
              <a:buFont typeface="Lucida Sans Unicode"/>
              <a:buChar char="-"/>
              <a:tabLst>
                <a:tab pos="755015" algn="l"/>
              </a:tabLst>
            </a:pPr>
            <a:r>
              <a:rPr sz="1900" spc="-10" dirty="0">
                <a:solidFill>
                  <a:schemeClr val="tx1">
                    <a:lumMod val="75000"/>
                    <a:lumOff val="25000"/>
                  </a:schemeClr>
                </a:solidFill>
                <a:cs typeface="Arial"/>
              </a:rPr>
              <a:t>High-</a:t>
            </a:r>
            <a:r>
              <a:rPr sz="1900" dirty="0">
                <a:solidFill>
                  <a:schemeClr val="tx1">
                    <a:lumMod val="75000"/>
                    <a:lumOff val="25000"/>
                  </a:schemeClr>
                </a:solidFill>
                <a:cs typeface="Arial"/>
              </a:rPr>
              <a:t>dimensional</a:t>
            </a:r>
            <a:r>
              <a:rPr sz="1900" spc="-70" dirty="0">
                <a:solidFill>
                  <a:schemeClr val="tx1">
                    <a:lumMod val="75000"/>
                    <a:lumOff val="25000"/>
                  </a:schemeClr>
                </a:solidFill>
                <a:cs typeface="Arial"/>
              </a:rPr>
              <a:t> </a:t>
            </a:r>
            <a:r>
              <a:rPr sz="1900" spc="-20" dirty="0">
                <a:solidFill>
                  <a:schemeClr val="tx1">
                    <a:lumMod val="75000"/>
                    <a:lumOff val="25000"/>
                  </a:schemeClr>
                </a:solidFill>
                <a:cs typeface="Arial"/>
              </a:rPr>
              <a:t>data</a:t>
            </a:r>
            <a:endParaRPr sz="1900" dirty="0">
              <a:solidFill>
                <a:schemeClr val="tx1">
                  <a:lumMod val="75000"/>
                  <a:lumOff val="25000"/>
                </a:schemeClr>
              </a:solidFill>
              <a:cs typeface="Arial"/>
            </a:endParaRPr>
          </a:p>
          <a:p>
            <a:pPr marL="194945" indent="-182245">
              <a:spcBef>
                <a:spcPts val="919"/>
              </a:spcBef>
              <a:buClr>
                <a:srgbClr val="93A299"/>
              </a:buClr>
              <a:buSzPct val="86363"/>
              <a:buChar char="•"/>
              <a:tabLst>
                <a:tab pos="194945" algn="l"/>
              </a:tabLst>
            </a:pPr>
            <a:r>
              <a:rPr sz="2200" dirty="0">
                <a:solidFill>
                  <a:schemeClr val="tx1">
                    <a:lumMod val="75000"/>
                    <a:lumOff val="25000"/>
                  </a:schemeClr>
                </a:solidFill>
                <a:cs typeface="Arial"/>
              </a:rPr>
              <a:t>Unit</a:t>
            </a:r>
            <a:r>
              <a:rPr sz="2200" spc="-40" dirty="0">
                <a:solidFill>
                  <a:schemeClr val="tx1">
                    <a:lumMod val="75000"/>
                    <a:lumOff val="25000"/>
                  </a:schemeClr>
                </a:solidFill>
                <a:cs typeface="Arial"/>
              </a:rPr>
              <a:t> </a:t>
            </a:r>
            <a:r>
              <a:rPr sz="2200" dirty="0">
                <a:solidFill>
                  <a:schemeClr val="tx1">
                    <a:lumMod val="75000"/>
                    <a:lumOff val="25000"/>
                  </a:schemeClr>
                </a:solidFill>
                <a:cs typeface="Arial"/>
              </a:rPr>
              <a:t>3:</a:t>
            </a:r>
            <a:r>
              <a:rPr sz="2200" spc="-35" dirty="0">
                <a:solidFill>
                  <a:schemeClr val="tx1">
                    <a:lumMod val="75000"/>
                    <a:lumOff val="25000"/>
                  </a:schemeClr>
                </a:solidFill>
                <a:cs typeface="Arial"/>
              </a:rPr>
              <a:t> </a:t>
            </a:r>
            <a:r>
              <a:rPr sz="2200" dirty="0">
                <a:solidFill>
                  <a:schemeClr val="tx1">
                    <a:lumMod val="75000"/>
                    <a:lumOff val="25000"/>
                  </a:schemeClr>
                </a:solidFill>
                <a:cs typeface="Arial"/>
              </a:rPr>
              <a:t>Ongoing</a:t>
            </a:r>
            <a:r>
              <a:rPr sz="2200" spc="-40" dirty="0">
                <a:solidFill>
                  <a:schemeClr val="tx1">
                    <a:lumMod val="75000"/>
                    <a:lumOff val="25000"/>
                  </a:schemeClr>
                </a:solidFill>
                <a:cs typeface="Arial"/>
              </a:rPr>
              <a:t> </a:t>
            </a:r>
            <a:r>
              <a:rPr sz="2200" spc="-10" dirty="0">
                <a:solidFill>
                  <a:schemeClr val="tx1">
                    <a:lumMod val="75000"/>
                    <a:lumOff val="25000"/>
                  </a:schemeClr>
                </a:solidFill>
                <a:cs typeface="Arial"/>
              </a:rPr>
              <a:t>Research</a:t>
            </a:r>
            <a:endParaRPr sz="2200" dirty="0">
              <a:solidFill>
                <a:schemeClr val="tx1">
                  <a:lumMod val="75000"/>
                  <a:lumOff val="25000"/>
                </a:schemeClr>
              </a:solidFill>
              <a:cs typeface="Arial"/>
            </a:endParaRPr>
          </a:p>
          <a:p>
            <a:pPr marL="755015" lvl="1" indent="-342265">
              <a:spcBef>
                <a:spcPts val="254"/>
              </a:spcBef>
              <a:buClr>
                <a:srgbClr val="93A299"/>
              </a:buClr>
              <a:buSzPct val="84210"/>
              <a:buFont typeface="Lucida Sans Unicode"/>
              <a:buChar char="-"/>
              <a:tabLst>
                <a:tab pos="755015" algn="l"/>
              </a:tabLst>
            </a:pPr>
            <a:r>
              <a:rPr sz="1900" spc="-10" dirty="0">
                <a:solidFill>
                  <a:schemeClr val="tx1">
                    <a:lumMod val="75000"/>
                    <a:lumOff val="25000"/>
                  </a:schemeClr>
                </a:solidFill>
                <a:cs typeface="Arial"/>
              </a:rPr>
              <a:t>Provenance</a:t>
            </a:r>
            <a:endParaRPr sz="1900" dirty="0">
              <a:solidFill>
                <a:schemeClr val="tx1">
                  <a:lumMod val="75000"/>
                  <a:lumOff val="25000"/>
                </a:schemeClr>
              </a:solidFill>
              <a:cs typeface="Arial"/>
            </a:endParaRPr>
          </a:p>
          <a:p>
            <a:pPr marL="755015" lvl="1" indent="-342265">
              <a:spcBef>
                <a:spcPts val="215"/>
              </a:spcBef>
              <a:buClr>
                <a:srgbClr val="93A299"/>
              </a:buClr>
              <a:buSzPct val="84210"/>
              <a:buFont typeface="Lucida Sans Unicode"/>
              <a:buChar char="-"/>
              <a:tabLst>
                <a:tab pos="755015" algn="l"/>
              </a:tabLst>
            </a:pPr>
            <a:r>
              <a:rPr sz="1900" spc="-10" dirty="0">
                <a:solidFill>
                  <a:schemeClr val="tx1">
                    <a:lumMod val="75000"/>
                    <a:lumOff val="25000"/>
                  </a:schemeClr>
                </a:solidFill>
                <a:cs typeface="Arial"/>
              </a:rPr>
              <a:t>Uncertainty</a:t>
            </a:r>
            <a:endParaRPr sz="1900" dirty="0">
              <a:solidFill>
                <a:schemeClr val="tx1">
                  <a:lumMod val="75000"/>
                  <a:lumOff val="25000"/>
                </a:schemeClr>
              </a:solidFill>
              <a:cs typeface="Arial"/>
            </a:endParaRPr>
          </a:p>
          <a:p>
            <a:pPr marL="755015" lvl="1" indent="-342265">
              <a:spcBef>
                <a:spcPts val="215"/>
              </a:spcBef>
              <a:buClr>
                <a:srgbClr val="93A299"/>
              </a:buClr>
              <a:buSzPct val="84210"/>
              <a:buFont typeface="Lucida Sans Unicode"/>
              <a:buChar char="-"/>
              <a:tabLst>
                <a:tab pos="755015" algn="l"/>
              </a:tabLst>
            </a:pPr>
            <a:r>
              <a:rPr sz="1900" dirty="0">
                <a:solidFill>
                  <a:schemeClr val="tx1">
                    <a:lumMod val="75000"/>
                    <a:lumOff val="25000"/>
                  </a:schemeClr>
                </a:solidFill>
                <a:cs typeface="Arial"/>
              </a:rPr>
              <a:t>Prediction</a:t>
            </a:r>
            <a:r>
              <a:rPr sz="1900" spc="-40" dirty="0">
                <a:solidFill>
                  <a:schemeClr val="tx1">
                    <a:lumMod val="75000"/>
                    <a:lumOff val="25000"/>
                  </a:schemeClr>
                </a:solidFill>
                <a:cs typeface="Arial"/>
              </a:rPr>
              <a:t> </a:t>
            </a:r>
            <a:r>
              <a:rPr sz="1900" dirty="0">
                <a:solidFill>
                  <a:schemeClr val="tx1">
                    <a:lumMod val="75000"/>
                    <a:lumOff val="25000"/>
                  </a:schemeClr>
                </a:solidFill>
                <a:cs typeface="Arial"/>
              </a:rPr>
              <a:t>and</a:t>
            </a:r>
            <a:r>
              <a:rPr sz="1900" spc="-35" dirty="0">
                <a:solidFill>
                  <a:schemeClr val="tx1">
                    <a:lumMod val="75000"/>
                    <a:lumOff val="25000"/>
                  </a:schemeClr>
                </a:solidFill>
                <a:cs typeface="Arial"/>
              </a:rPr>
              <a:t> </a:t>
            </a:r>
            <a:r>
              <a:rPr sz="1900" spc="-10" dirty="0">
                <a:solidFill>
                  <a:schemeClr val="tx1">
                    <a:lumMod val="75000"/>
                    <a:lumOff val="25000"/>
                  </a:schemeClr>
                </a:solidFill>
                <a:cs typeface="Arial"/>
              </a:rPr>
              <a:t>Recommendation</a:t>
            </a:r>
            <a:endParaRPr sz="1900" dirty="0">
              <a:solidFill>
                <a:schemeClr val="tx1">
                  <a:lumMod val="75000"/>
                  <a:lumOff val="25000"/>
                </a:schemeClr>
              </a:solidFill>
              <a:cs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5058" y="3134379"/>
            <a:ext cx="3549766" cy="589242"/>
          </a:xfrm>
          <a:prstGeom prst="rect">
            <a:avLst/>
          </a:prstGeom>
        </p:spPr>
        <p:txBody>
          <a:bodyPr vert="horz" lIns="91440" tIns="45720" rIns="91440" bIns="45720" rtlCol="0" anchor="ctr">
            <a:normAutofit fontScale="90000"/>
          </a:bodyPr>
          <a:lstStyle/>
          <a:p>
            <a:r>
              <a:rPr dirty="0"/>
              <a:t>What we WON’T cover</a:t>
            </a:r>
          </a:p>
        </p:txBody>
      </p:sp>
      <p:sp>
        <p:nvSpPr>
          <p:cNvPr id="3" name="object 3"/>
          <p:cNvSpPr txBox="1"/>
          <p:nvPr/>
        </p:nvSpPr>
        <p:spPr>
          <a:xfrm>
            <a:off x="3603928" y="911860"/>
            <a:ext cx="7856855" cy="5034280"/>
          </a:xfrm>
          <a:prstGeom prst="rect">
            <a:avLst/>
          </a:prstGeom>
        </p:spPr>
        <p:txBody>
          <a:bodyPr vert="horz" wrap="square" lIns="0" tIns="49530" rIns="0" bIns="0" rtlCol="0">
            <a:spAutoFit/>
          </a:bodyPr>
          <a:lstStyle/>
          <a:p>
            <a:pPr marL="194945" indent="-182245">
              <a:spcBef>
                <a:spcPts val="390"/>
              </a:spcBef>
              <a:buClr>
                <a:srgbClr val="93A299"/>
              </a:buClr>
              <a:buSzPct val="86363"/>
              <a:buChar char="•"/>
              <a:tabLst>
                <a:tab pos="194945" algn="l"/>
              </a:tabLst>
            </a:pPr>
            <a:r>
              <a:rPr sz="2200" dirty="0">
                <a:solidFill>
                  <a:schemeClr val="tx1">
                    <a:lumMod val="75000"/>
                    <a:lumOff val="25000"/>
                  </a:schemeClr>
                </a:solidFill>
                <a:cs typeface="Arial"/>
              </a:rPr>
              <a:t>CSC</a:t>
            </a:r>
            <a:r>
              <a:rPr sz="2200" spc="-10" dirty="0">
                <a:solidFill>
                  <a:schemeClr val="tx1">
                    <a:lumMod val="75000"/>
                    <a:lumOff val="25000"/>
                  </a:schemeClr>
                </a:solidFill>
                <a:cs typeface="Arial"/>
              </a:rPr>
              <a:t> foundations:</a:t>
            </a:r>
            <a:endParaRPr sz="2200" dirty="0">
              <a:solidFill>
                <a:schemeClr val="tx1">
                  <a:lumMod val="75000"/>
                  <a:lumOff val="25000"/>
                </a:schemeClr>
              </a:solidFill>
              <a:cs typeface="Arial"/>
            </a:endParaRPr>
          </a:p>
          <a:p>
            <a:pPr marL="469265" lvl="1" indent="-182880">
              <a:spcBef>
                <a:spcPts val="250"/>
              </a:spcBef>
              <a:buClr>
                <a:srgbClr val="93A299"/>
              </a:buClr>
              <a:buSzPct val="84210"/>
              <a:buFont typeface="Lucida Sans Unicode"/>
              <a:buChar char="-"/>
              <a:tabLst>
                <a:tab pos="469265" algn="l"/>
              </a:tabLst>
            </a:pPr>
            <a:r>
              <a:rPr sz="1900" dirty="0">
                <a:solidFill>
                  <a:schemeClr val="tx1">
                    <a:lumMod val="75000"/>
                    <a:lumOff val="25000"/>
                  </a:schemeClr>
                </a:solidFill>
                <a:cs typeface="Arial"/>
              </a:rPr>
              <a:t>Editors</a:t>
            </a:r>
            <a:r>
              <a:rPr sz="1900" spc="-40" dirty="0">
                <a:solidFill>
                  <a:schemeClr val="tx1">
                    <a:lumMod val="75000"/>
                    <a:lumOff val="25000"/>
                  </a:schemeClr>
                </a:solidFill>
                <a:cs typeface="Arial"/>
              </a:rPr>
              <a:t> </a:t>
            </a:r>
            <a:r>
              <a:rPr sz="1900" dirty="0">
                <a:solidFill>
                  <a:schemeClr val="tx1">
                    <a:lumMod val="75000"/>
                    <a:lumOff val="25000"/>
                  </a:schemeClr>
                </a:solidFill>
                <a:cs typeface="Arial"/>
              </a:rPr>
              <a:t>(vim,</a:t>
            </a:r>
            <a:r>
              <a:rPr sz="1900" spc="-45" dirty="0">
                <a:solidFill>
                  <a:schemeClr val="tx1">
                    <a:lumMod val="75000"/>
                    <a:lumOff val="25000"/>
                  </a:schemeClr>
                </a:solidFill>
                <a:cs typeface="Arial"/>
              </a:rPr>
              <a:t> </a:t>
            </a:r>
            <a:r>
              <a:rPr sz="1900" dirty="0">
                <a:solidFill>
                  <a:schemeClr val="tx1">
                    <a:lumMod val="75000"/>
                    <a:lumOff val="25000"/>
                  </a:schemeClr>
                </a:solidFill>
                <a:cs typeface="Arial"/>
              </a:rPr>
              <a:t>emacs,</a:t>
            </a:r>
            <a:r>
              <a:rPr sz="1900" spc="-40" dirty="0">
                <a:solidFill>
                  <a:schemeClr val="tx1">
                    <a:lumMod val="75000"/>
                    <a:lumOff val="25000"/>
                  </a:schemeClr>
                </a:solidFill>
                <a:cs typeface="Arial"/>
              </a:rPr>
              <a:t> </a:t>
            </a:r>
            <a:r>
              <a:rPr sz="1900" spc="-20" dirty="0">
                <a:solidFill>
                  <a:schemeClr val="tx1">
                    <a:lumMod val="75000"/>
                    <a:lumOff val="25000"/>
                  </a:schemeClr>
                </a:solidFill>
                <a:cs typeface="Arial"/>
              </a:rPr>
              <a:t>etc.)</a:t>
            </a:r>
            <a:endParaRPr sz="1900" dirty="0">
              <a:solidFill>
                <a:schemeClr val="tx1">
                  <a:lumMod val="75000"/>
                  <a:lumOff val="25000"/>
                </a:schemeClr>
              </a:solidFill>
              <a:cs typeface="Arial"/>
            </a:endParaRPr>
          </a:p>
          <a:p>
            <a:pPr marL="469265" lvl="1" indent="-182880">
              <a:spcBef>
                <a:spcPts val="240"/>
              </a:spcBef>
              <a:buClr>
                <a:srgbClr val="93A299"/>
              </a:buClr>
              <a:buSzPct val="84210"/>
              <a:buFont typeface="Lucida Sans Unicode"/>
              <a:buChar char="-"/>
              <a:tabLst>
                <a:tab pos="469265" algn="l"/>
              </a:tabLst>
            </a:pPr>
            <a:r>
              <a:rPr sz="1900" spc="-10" dirty="0">
                <a:solidFill>
                  <a:schemeClr val="tx1">
                    <a:lumMod val="75000"/>
                    <a:lumOff val="25000"/>
                  </a:schemeClr>
                </a:solidFill>
                <a:cs typeface="Arial"/>
              </a:rPr>
              <a:t>Version</a:t>
            </a:r>
            <a:r>
              <a:rPr sz="1900" spc="-70" dirty="0">
                <a:solidFill>
                  <a:schemeClr val="tx1">
                    <a:lumMod val="75000"/>
                    <a:lumOff val="25000"/>
                  </a:schemeClr>
                </a:solidFill>
                <a:cs typeface="Arial"/>
              </a:rPr>
              <a:t> </a:t>
            </a:r>
            <a:r>
              <a:rPr sz="1900" dirty="0">
                <a:solidFill>
                  <a:schemeClr val="tx1">
                    <a:lumMod val="75000"/>
                    <a:lumOff val="25000"/>
                  </a:schemeClr>
                </a:solidFill>
                <a:cs typeface="Arial"/>
              </a:rPr>
              <a:t>control</a:t>
            </a:r>
            <a:r>
              <a:rPr sz="1900" spc="-65" dirty="0">
                <a:solidFill>
                  <a:schemeClr val="tx1">
                    <a:lumMod val="75000"/>
                    <a:lumOff val="25000"/>
                  </a:schemeClr>
                </a:solidFill>
                <a:cs typeface="Arial"/>
              </a:rPr>
              <a:t> </a:t>
            </a:r>
            <a:r>
              <a:rPr sz="1900" spc="-20" dirty="0">
                <a:solidFill>
                  <a:schemeClr val="tx1">
                    <a:lumMod val="75000"/>
                    <a:lumOff val="25000"/>
                  </a:schemeClr>
                </a:solidFill>
                <a:cs typeface="Arial"/>
              </a:rPr>
              <a:t>(git)</a:t>
            </a:r>
            <a:endParaRPr sz="1900" dirty="0">
              <a:solidFill>
                <a:schemeClr val="tx1">
                  <a:lumMod val="75000"/>
                  <a:lumOff val="25000"/>
                </a:schemeClr>
              </a:solidFill>
              <a:cs typeface="Arial"/>
            </a:endParaRPr>
          </a:p>
          <a:p>
            <a:pPr marL="469265" lvl="1" indent="-182880">
              <a:spcBef>
                <a:spcPts val="219"/>
              </a:spcBef>
              <a:buClr>
                <a:srgbClr val="93A299"/>
              </a:buClr>
              <a:buSzPct val="84210"/>
              <a:buFont typeface="Lucida Sans Unicode"/>
              <a:buChar char="-"/>
              <a:tabLst>
                <a:tab pos="469265" algn="l"/>
              </a:tabLst>
            </a:pPr>
            <a:r>
              <a:rPr sz="1900" dirty="0">
                <a:solidFill>
                  <a:schemeClr val="tx1">
                    <a:lumMod val="75000"/>
                    <a:lumOff val="25000"/>
                  </a:schemeClr>
                </a:solidFill>
                <a:cs typeface="Arial"/>
              </a:rPr>
              <a:t>Debugging</a:t>
            </a:r>
            <a:r>
              <a:rPr sz="1900" spc="-45" dirty="0">
                <a:solidFill>
                  <a:schemeClr val="tx1">
                    <a:lumMod val="75000"/>
                    <a:lumOff val="25000"/>
                  </a:schemeClr>
                </a:solidFill>
                <a:cs typeface="Arial"/>
              </a:rPr>
              <a:t> </a:t>
            </a:r>
            <a:r>
              <a:rPr sz="1900" dirty="0">
                <a:solidFill>
                  <a:schemeClr val="tx1">
                    <a:lumMod val="75000"/>
                    <a:lumOff val="25000"/>
                  </a:schemeClr>
                </a:solidFill>
                <a:cs typeface="Arial"/>
              </a:rPr>
              <a:t>and</a:t>
            </a:r>
            <a:r>
              <a:rPr sz="1900" spc="-50" dirty="0">
                <a:solidFill>
                  <a:schemeClr val="tx1">
                    <a:lumMod val="75000"/>
                    <a:lumOff val="25000"/>
                  </a:schemeClr>
                </a:solidFill>
                <a:cs typeface="Arial"/>
              </a:rPr>
              <a:t> </a:t>
            </a:r>
            <a:r>
              <a:rPr sz="1900" spc="-10" dirty="0">
                <a:solidFill>
                  <a:schemeClr val="tx1">
                    <a:lumMod val="75000"/>
                    <a:lumOff val="25000"/>
                  </a:schemeClr>
                </a:solidFill>
                <a:cs typeface="Arial"/>
              </a:rPr>
              <a:t>profiling</a:t>
            </a:r>
            <a:endParaRPr sz="1900" dirty="0">
              <a:solidFill>
                <a:schemeClr val="tx1">
                  <a:lumMod val="75000"/>
                  <a:lumOff val="25000"/>
                </a:schemeClr>
              </a:solidFill>
              <a:cs typeface="Arial"/>
            </a:endParaRPr>
          </a:p>
          <a:p>
            <a:pPr marL="469265" lvl="1" indent="-182880">
              <a:spcBef>
                <a:spcPts val="215"/>
              </a:spcBef>
              <a:buClr>
                <a:srgbClr val="93A299"/>
              </a:buClr>
              <a:buSzPct val="84210"/>
              <a:buFont typeface="Lucida Sans Unicode"/>
              <a:buChar char="-"/>
              <a:tabLst>
                <a:tab pos="469265" algn="l"/>
              </a:tabLst>
            </a:pPr>
            <a:r>
              <a:rPr sz="1900" dirty="0">
                <a:solidFill>
                  <a:schemeClr val="tx1">
                    <a:lumMod val="75000"/>
                    <a:lumOff val="25000"/>
                  </a:schemeClr>
                </a:solidFill>
                <a:cs typeface="Arial"/>
              </a:rPr>
              <a:t>Python</a:t>
            </a:r>
            <a:r>
              <a:rPr sz="1900" spc="-35" dirty="0">
                <a:solidFill>
                  <a:schemeClr val="tx1">
                    <a:lumMod val="75000"/>
                    <a:lumOff val="25000"/>
                  </a:schemeClr>
                </a:solidFill>
                <a:cs typeface="Arial"/>
              </a:rPr>
              <a:t> </a:t>
            </a:r>
            <a:r>
              <a:rPr sz="1900" spc="-10" dirty="0">
                <a:solidFill>
                  <a:schemeClr val="tx1">
                    <a:lumMod val="75000"/>
                    <a:lumOff val="25000"/>
                  </a:schemeClr>
                </a:solidFill>
                <a:cs typeface="Arial"/>
              </a:rPr>
              <a:t>basics</a:t>
            </a:r>
            <a:endParaRPr sz="1900" dirty="0">
              <a:solidFill>
                <a:schemeClr val="tx1">
                  <a:lumMod val="75000"/>
                  <a:lumOff val="25000"/>
                </a:schemeClr>
              </a:solidFill>
              <a:cs typeface="Arial"/>
            </a:endParaRPr>
          </a:p>
          <a:p>
            <a:pPr lvl="1">
              <a:spcBef>
                <a:spcPts val="730"/>
              </a:spcBef>
              <a:buClr>
                <a:srgbClr val="93A299"/>
              </a:buClr>
              <a:buFont typeface="Lucida Sans Unicode"/>
              <a:buChar char="-"/>
            </a:pPr>
            <a:endParaRPr sz="1900" dirty="0">
              <a:solidFill>
                <a:schemeClr val="tx1">
                  <a:lumMod val="75000"/>
                  <a:lumOff val="25000"/>
                </a:schemeClr>
              </a:solidFill>
              <a:cs typeface="Arial"/>
            </a:endParaRPr>
          </a:p>
          <a:p>
            <a:pPr marL="194945" indent="-182245">
              <a:buClr>
                <a:srgbClr val="93A299"/>
              </a:buClr>
              <a:buSzPct val="86363"/>
              <a:buChar char="•"/>
              <a:tabLst>
                <a:tab pos="194945" algn="l"/>
              </a:tabLst>
            </a:pPr>
            <a:r>
              <a:rPr sz="2200" dirty="0">
                <a:solidFill>
                  <a:schemeClr val="tx1">
                    <a:lumMod val="75000"/>
                    <a:lumOff val="25000"/>
                  </a:schemeClr>
                </a:solidFill>
                <a:cs typeface="Arial"/>
              </a:rPr>
              <a:t>SDS</a:t>
            </a:r>
            <a:r>
              <a:rPr sz="2200" spc="-20" dirty="0">
                <a:solidFill>
                  <a:schemeClr val="tx1">
                    <a:lumMod val="75000"/>
                    <a:lumOff val="25000"/>
                  </a:schemeClr>
                </a:solidFill>
                <a:cs typeface="Arial"/>
              </a:rPr>
              <a:t> </a:t>
            </a:r>
            <a:r>
              <a:rPr sz="2200" spc="-10" dirty="0">
                <a:solidFill>
                  <a:schemeClr val="tx1">
                    <a:lumMod val="75000"/>
                    <a:lumOff val="25000"/>
                  </a:schemeClr>
                </a:solidFill>
                <a:cs typeface="Arial"/>
              </a:rPr>
              <a:t>foundations:</a:t>
            </a:r>
            <a:endParaRPr sz="2200" dirty="0">
              <a:solidFill>
                <a:schemeClr val="tx1">
                  <a:lumMod val="75000"/>
                  <a:lumOff val="25000"/>
                </a:schemeClr>
              </a:solidFill>
              <a:cs typeface="Arial"/>
            </a:endParaRPr>
          </a:p>
          <a:p>
            <a:pPr marL="469265" lvl="1" indent="-182880">
              <a:spcBef>
                <a:spcPts val="250"/>
              </a:spcBef>
              <a:buClr>
                <a:srgbClr val="93A299"/>
              </a:buClr>
              <a:buSzPct val="84210"/>
              <a:buFont typeface="Lucida Sans Unicode"/>
              <a:buChar char="-"/>
              <a:tabLst>
                <a:tab pos="469265" algn="l"/>
              </a:tabLst>
            </a:pPr>
            <a:r>
              <a:rPr sz="1900" dirty="0">
                <a:solidFill>
                  <a:schemeClr val="tx1">
                    <a:lumMod val="75000"/>
                    <a:lumOff val="25000"/>
                  </a:schemeClr>
                </a:solidFill>
                <a:cs typeface="Arial"/>
              </a:rPr>
              <a:t>Data</a:t>
            </a:r>
            <a:r>
              <a:rPr sz="1900" spc="-35" dirty="0">
                <a:solidFill>
                  <a:schemeClr val="tx1">
                    <a:lumMod val="75000"/>
                    <a:lumOff val="25000"/>
                  </a:schemeClr>
                </a:solidFill>
                <a:cs typeface="Arial"/>
              </a:rPr>
              <a:t> </a:t>
            </a:r>
            <a:r>
              <a:rPr sz="1900" spc="-10" dirty="0">
                <a:solidFill>
                  <a:schemeClr val="tx1">
                    <a:lumMod val="75000"/>
                    <a:lumOff val="25000"/>
                  </a:schemeClr>
                </a:solidFill>
                <a:cs typeface="Arial"/>
              </a:rPr>
              <a:t>collection</a:t>
            </a:r>
            <a:endParaRPr sz="1900" dirty="0">
              <a:solidFill>
                <a:schemeClr val="tx1">
                  <a:lumMod val="75000"/>
                  <a:lumOff val="25000"/>
                </a:schemeClr>
              </a:solidFill>
              <a:cs typeface="Arial"/>
            </a:endParaRPr>
          </a:p>
          <a:p>
            <a:pPr marL="469265" lvl="1" indent="-182880">
              <a:spcBef>
                <a:spcPts val="240"/>
              </a:spcBef>
              <a:buClr>
                <a:srgbClr val="93A299"/>
              </a:buClr>
              <a:buSzPct val="84210"/>
              <a:buFont typeface="Lucida Sans Unicode"/>
              <a:buChar char="-"/>
              <a:tabLst>
                <a:tab pos="469265" algn="l"/>
              </a:tabLst>
            </a:pPr>
            <a:r>
              <a:rPr sz="1900" dirty="0">
                <a:solidFill>
                  <a:schemeClr val="tx1">
                    <a:lumMod val="75000"/>
                    <a:lumOff val="25000"/>
                  </a:schemeClr>
                </a:solidFill>
                <a:cs typeface="Arial"/>
              </a:rPr>
              <a:t>Databases</a:t>
            </a:r>
            <a:r>
              <a:rPr sz="1900" spc="-50" dirty="0">
                <a:solidFill>
                  <a:schemeClr val="tx1">
                    <a:lumMod val="75000"/>
                    <a:lumOff val="25000"/>
                  </a:schemeClr>
                </a:solidFill>
                <a:cs typeface="Arial"/>
              </a:rPr>
              <a:t> </a:t>
            </a:r>
            <a:r>
              <a:rPr sz="1900" dirty="0">
                <a:solidFill>
                  <a:schemeClr val="tx1">
                    <a:lumMod val="75000"/>
                    <a:lumOff val="25000"/>
                  </a:schemeClr>
                </a:solidFill>
                <a:cs typeface="Arial"/>
              </a:rPr>
              <a:t>and</a:t>
            </a:r>
            <a:r>
              <a:rPr sz="1900" spc="-40" dirty="0">
                <a:solidFill>
                  <a:schemeClr val="tx1">
                    <a:lumMod val="75000"/>
                    <a:lumOff val="25000"/>
                  </a:schemeClr>
                </a:solidFill>
                <a:cs typeface="Arial"/>
              </a:rPr>
              <a:t> </a:t>
            </a:r>
            <a:r>
              <a:rPr sz="1900" spc="-10" dirty="0">
                <a:solidFill>
                  <a:schemeClr val="tx1">
                    <a:lumMod val="75000"/>
                    <a:lumOff val="25000"/>
                  </a:schemeClr>
                </a:solidFill>
                <a:cs typeface="Arial"/>
              </a:rPr>
              <a:t>storage</a:t>
            </a:r>
            <a:endParaRPr sz="1900" dirty="0">
              <a:solidFill>
                <a:schemeClr val="tx1">
                  <a:lumMod val="75000"/>
                  <a:lumOff val="25000"/>
                </a:schemeClr>
              </a:solidFill>
              <a:cs typeface="Arial"/>
            </a:endParaRPr>
          </a:p>
          <a:p>
            <a:pPr marL="469265" lvl="1" indent="-182880">
              <a:spcBef>
                <a:spcPts val="219"/>
              </a:spcBef>
              <a:buClr>
                <a:srgbClr val="93A299"/>
              </a:buClr>
              <a:buSzPct val="84210"/>
              <a:buFont typeface="Lucida Sans Unicode"/>
              <a:buChar char="-"/>
              <a:tabLst>
                <a:tab pos="469265" algn="l"/>
              </a:tabLst>
            </a:pPr>
            <a:r>
              <a:rPr sz="1900" dirty="0">
                <a:solidFill>
                  <a:schemeClr val="tx1">
                    <a:lumMod val="75000"/>
                    <a:lumOff val="25000"/>
                  </a:schemeClr>
                </a:solidFill>
                <a:cs typeface="Arial"/>
              </a:rPr>
              <a:t>Regression,</a:t>
            </a:r>
            <a:r>
              <a:rPr sz="1900" spc="-95" dirty="0">
                <a:solidFill>
                  <a:schemeClr val="tx1">
                    <a:lumMod val="75000"/>
                    <a:lumOff val="25000"/>
                  </a:schemeClr>
                </a:solidFill>
                <a:cs typeface="Arial"/>
              </a:rPr>
              <a:t> </a:t>
            </a:r>
            <a:r>
              <a:rPr sz="1900" spc="-20" dirty="0">
                <a:solidFill>
                  <a:schemeClr val="tx1">
                    <a:lumMod val="75000"/>
                    <a:lumOff val="25000"/>
                  </a:schemeClr>
                </a:solidFill>
                <a:cs typeface="Arial"/>
              </a:rPr>
              <a:t>etc.</a:t>
            </a:r>
            <a:endParaRPr sz="1900" dirty="0">
              <a:solidFill>
                <a:schemeClr val="tx1">
                  <a:lumMod val="75000"/>
                  <a:lumOff val="25000"/>
                </a:schemeClr>
              </a:solidFill>
              <a:cs typeface="Arial"/>
            </a:endParaRPr>
          </a:p>
          <a:p>
            <a:pPr marL="469265" lvl="1" indent="-182880">
              <a:spcBef>
                <a:spcPts val="215"/>
              </a:spcBef>
              <a:buClr>
                <a:srgbClr val="93A299"/>
              </a:buClr>
              <a:buSzPct val="84210"/>
              <a:buFont typeface="Lucida Sans Unicode"/>
              <a:buChar char="-"/>
              <a:tabLst>
                <a:tab pos="469265" algn="l"/>
              </a:tabLst>
            </a:pPr>
            <a:r>
              <a:rPr sz="1900" dirty="0">
                <a:solidFill>
                  <a:schemeClr val="tx1">
                    <a:lumMod val="75000"/>
                    <a:lumOff val="25000"/>
                  </a:schemeClr>
                </a:solidFill>
                <a:cs typeface="Arial"/>
              </a:rPr>
              <a:t>R</a:t>
            </a:r>
            <a:r>
              <a:rPr sz="1900" spc="-15" dirty="0">
                <a:solidFill>
                  <a:schemeClr val="tx1">
                    <a:lumMod val="75000"/>
                    <a:lumOff val="25000"/>
                  </a:schemeClr>
                </a:solidFill>
                <a:cs typeface="Arial"/>
              </a:rPr>
              <a:t> </a:t>
            </a:r>
            <a:r>
              <a:rPr sz="1900" spc="-10" dirty="0">
                <a:solidFill>
                  <a:schemeClr val="tx1">
                    <a:lumMod val="75000"/>
                    <a:lumOff val="25000"/>
                  </a:schemeClr>
                </a:solidFill>
                <a:cs typeface="Arial"/>
              </a:rPr>
              <a:t>basics</a:t>
            </a:r>
            <a:endParaRPr sz="1900" dirty="0">
              <a:solidFill>
                <a:schemeClr val="tx1">
                  <a:lumMod val="75000"/>
                  <a:lumOff val="25000"/>
                </a:schemeClr>
              </a:solidFill>
              <a:cs typeface="Arial"/>
            </a:endParaRPr>
          </a:p>
          <a:p>
            <a:pPr>
              <a:spcBef>
                <a:spcPts val="1614"/>
              </a:spcBef>
            </a:pPr>
            <a:endParaRPr sz="1900" dirty="0">
              <a:solidFill>
                <a:schemeClr val="tx1">
                  <a:lumMod val="75000"/>
                  <a:lumOff val="25000"/>
                </a:schemeClr>
              </a:solidFill>
              <a:cs typeface="Arial"/>
            </a:endParaRPr>
          </a:p>
          <a:p>
            <a:pPr marL="12700" marR="5080" algn="just">
              <a:lnSpc>
                <a:spcPct val="89100"/>
              </a:lnSpc>
              <a:spcBef>
                <a:spcPts val="5"/>
              </a:spcBef>
            </a:pPr>
            <a:r>
              <a:rPr sz="2200" b="1" dirty="0">
                <a:solidFill>
                  <a:schemeClr val="tx1">
                    <a:lumMod val="75000"/>
                    <a:lumOff val="25000"/>
                  </a:schemeClr>
                </a:solidFill>
                <a:cs typeface="Arial"/>
              </a:rPr>
              <a:t>Important</a:t>
            </a:r>
            <a:r>
              <a:rPr sz="2200" b="1" spc="-155" dirty="0">
                <a:solidFill>
                  <a:schemeClr val="tx1">
                    <a:lumMod val="75000"/>
                    <a:lumOff val="25000"/>
                  </a:schemeClr>
                </a:solidFill>
                <a:cs typeface="Arial"/>
              </a:rPr>
              <a:t> </a:t>
            </a:r>
            <a:r>
              <a:rPr sz="2200" b="1" dirty="0">
                <a:solidFill>
                  <a:schemeClr val="tx1">
                    <a:lumMod val="75000"/>
                    <a:lumOff val="25000"/>
                  </a:schemeClr>
                </a:solidFill>
                <a:cs typeface="Arial"/>
              </a:rPr>
              <a:t>note</a:t>
            </a:r>
            <a:r>
              <a:rPr sz="2200" dirty="0">
                <a:solidFill>
                  <a:schemeClr val="tx1">
                    <a:lumMod val="75000"/>
                    <a:lumOff val="25000"/>
                  </a:schemeClr>
                </a:solidFill>
                <a:cs typeface="Arial"/>
              </a:rPr>
              <a:t>:</a:t>
            </a:r>
            <a:r>
              <a:rPr sz="2200" spc="-40" dirty="0">
                <a:solidFill>
                  <a:schemeClr val="tx1">
                    <a:lumMod val="75000"/>
                    <a:lumOff val="25000"/>
                  </a:schemeClr>
                </a:solidFill>
                <a:cs typeface="Arial"/>
              </a:rPr>
              <a:t> </a:t>
            </a:r>
            <a:r>
              <a:rPr sz="2200" spc="-155" dirty="0">
                <a:solidFill>
                  <a:schemeClr val="tx1">
                    <a:lumMod val="75000"/>
                    <a:lumOff val="25000"/>
                  </a:schemeClr>
                </a:solidFill>
                <a:cs typeface="Arial"/>
              </a:rPr>
              <a:t>VA</a:t>
            </a:r>
            <a:r>
              <a:rPr sz="2200" dirty="0">
                <a:solidFill>
                  <a:schemeClr val="tx1">
                    <a:lumMod val="75000"/>
                    <a:lumOff val="25000"/>
                  </a:schemeClr>
                </a:solidFill>
                <a:cs typeface="Arial"/>
              </a:rPr>
              <a:t> systems</a:t>
            </a:r>
            <a:r>
              <a:rPr sz="2200" spc="-20" dirty="0">
                <a:solidFill>
                  <a:schemeClr val="tx1">
                    <a:lumMod val="75000"/>
                    <a:lumOff val="25000"/>
                  </a:schemeClr>
                </a:solidFill>
                <a:cs typeface="Arial"/>
              </a:rPr>
              <a:t> </a:t>
            </a:r>
            <a:r>
              <a:rPr sz="2200" dirty="0">
                <a:solidFill>
                  <a:schemeClr val="tx1">
                    <a:lumMod val="75000"/>
                    <a:lumOff val="25000"/>
                  </a:schemeClr>
                </a:solidFill>
                <a:cs typeface="Arial"/>
              </a:rPr>
              <a:t>are</a:t>
            </a:r>
            <a:r>
              <a:rPr sz="2200" spc="-25" dirty="0">
                <a:solidFill>
                  <a:schemeClr val="tx1">
                    <a:lumMod val="75000"/>
                    <a:lumOff val="25000"/>
                  </a:schemeClr>
                </a:solidFill>
                <a:cs typeface="Arial"/>
              </a:rPr>
              <a:t> </a:t>
            </a:r>
            <a:r>
              <a:rPr sz="2200" dirty="0">
                <a:solidFill>
                  <a:schemeClr val="tx1">
                    <a:lumMod val="75000"/>
                    <a:lumOff val="25000"/>
                  </a:schemeClr>
                </a:solidFill>
                <a:cs typeface="Arial"/>
              </a:rPr>
              <a:t>rarely</a:t>
            </a:r>
            <a:r>
              <a:rPr sz="2200" spc="-20" dirty="0">
                <a:solidFill>
                  <a:schemeClr val="tx1">
                    <a:lumMod val="75000"/>
                    <a:lumOff val="25000"/>
                  </a:schemeClr>
                </a:solidFill>
                <a:cs typeface="Arial"/>
              </a:rPr>
              <a:t> </a:t>
            </a:r>
            <a:r>
              <a:rPr sz="2200" dirty="0">
                <a:solidFill>
                  <a:schemeClr val="tx1">
                    <a:lumMod val="75000"/>
                    <a:lumOff val="25000"/>
                  </a:schemeClr>
                </a:solidFill>
                <a:cs typeface="Arial"/>
              </a:rPr>
              <a:t>built</a:t>
            </a:r>
            <a:r>
              <a:rPr sz="2200" spc="-25" dirty="0">
                <a:solidFill>
                  <a:schemeClr val="tx1">
                    <a:lumMod val="75000"/>
                    <a:lumOff val="25000"/>
                  </a:schemeClr>
                </a:solidFill>
                <a:cs typeface="Arial"/>
              </a:rPr>
              <a:t> </a:t>
            </a:r>
            <a:r>
              <a:rPr sz="2200" dirty="0">
                <a:solidFill>
                  <a:schemeClr val="tx1">
                    <a:lumMod val="75000"/>
                    <a:lumOff val="25000"/>
                  </a:schemeClr>
                </a:solidFill>
                <a:cs typeface="Arial"/>
              </a:rPr>
              <a:t>by</a:t>
            </a:r>
            <a:r>
              <a:rPr sz="2200" spc="-25" dirty="0">
                <a:solidFill>
                  <a:schemeClr val="tx1">
                    <a:lumMod val="75000"/>
                    <a:lumOff val="25000"/>
                  </a:schemeClr>
                </a:solidFill>
                <a:cs typeface="Arial"/>
              </a:rPr>
              <a:t> </a:t>
            </a:r>
            <a:r>
              <a:rPr sz="2200" dirty="0">
                <a:solidFill>
                  <a:schemeClr val="tx1">
                    <a:lumMod val="75000"/>
                    <a:lumOff val="25000"/>
                  </a:schemeClr>
                </a:solidFill>
                <a:cs typeface="Arial"/>
              </a:rPr>
              <a:t>a</a:t>
            </a:r>
            <a:r>
              <a:rPr sz="2200" spc="-20" dirty="0">
                <a:solidFill>
                  <a:schemeClr val="tx1">
                    <a:lumMod val="75000"/>
                    <a:lumOff val="25000"/>
                  </a:schemeClr>
                </a:solidFill>
                <a:cs typeface="Arial"/>
              </a:rPr>
              <a:t> </a:t>
            </a:r>
            <a:r>
              <a:rPr sz="2200" dirty="0">
                <a:solidFill>
                  <a:schemeClr val="tx1">
                    <a:lumMod val="75000"/>
                    <a:lumOff val="25000"/>
                  </a:schemeClr>
                </a:solidFill>
                <a:cs typeface="Arial"/>
              </a:rPr>
              <a:t>single</a:t>
            </a:r>
            <a:r>
              <a:rPr sz="2200" spc="-25" dirty="0">
                <a:solidFill>
                  <a:schemeClr val="tx1">
                    <a:lumMod val="75000"/>
                    <a:lumOff val="25000"/>
                  </a:schemeClr>
                </a:solidFill>
                <a:cs typeface="Arial"/>
              </a:rPr>
              <a:t> </a:t>
            </a:r>
            <a:r>
              <a:rPr sz="2200" spc="-10" dirty="0">
                <a:solidFill>
                  <a:schemeClr val="tx1">
                    <a:lumMod val="75000"/>
                    <a:lumOff val="25000"/>
                  </a:schemeClr>
                </a:solidFill>
                <a:cs typeface="Arial"/>
              </a:rPr>
              <a:t>person! </a:t>
            </a:r>
            <a:r>
              <a:rPr sz="2200" spc="-45" dirty="0">
                <a:solidFill>
                  <a:schemeClr val="tx1">
                    <a:lumMod val="75000"/>
                    <a:lumOff val="25000"/>
                  </a:schemeClr>
                </a:solidFill>
                <a:cs typeface="Arial"/>
              </a:rPr>
              <a:t>You </a:t>
            </a:r>
            <a:r>
              <a:rPr sz="2200" dirty="0">
                <a:solidFill>
                  <a:schemeClr val="tx1">
                    <a:lumMod val="75000"/>
                    <a:lumOff val="25000"/>
                  </a:schemeClr>
                </a:solidFill>
                <a:cs typeface="Arial"/>
              </a:rPr>
              <a:t>don’t</a:t>
            </a:r>
            <a:r>
              <a:rPr sz="2200" spc="-45" dirty="0">
                <a:solidFill>
                  <a:schemeClr val="tx1">
                    <a:lumMod val="75000"/>
                    <a:lumOff val="25000"/>
                  </a:schemeClr>
                </a:solidFill>
                <a:cs typeface="Arial"/>
              </a:rPr>
              <a:t> </a:t>
            </a:r>
            <a:r>
              <a:rPr sz="2200" dirty="0">
                <a:solidFill>
                  <a:schemeClr val="tx1">
                    <a:lumMod val="75000"/>
                    <a:lumOff val="25000"/>
                  </a:schemeClr>
                </a:solidFill>
                <a:cs typeface="Arial"/>
              </a:rPr>
              <a:t>need</a:t>
            </a:r>
            <a:r>
              <a:rPr sz="2200" spc="-45" dirty="0">
                <a:solidFill>
                  <a:schemeClr val="tx1">
                    <a:lumMod val="75000"/>
                    <a:lumOff val="25000"/>
                  </a:schemeClr>
                </a:solidFill>
                <a:cs typeface="Arial"/>
              </a:rPr>
              <a:t> </a:t>
            </a:r>
            <a:r>
              <a:rPr sz="2200" dirty="0">
                <a:solidFill>
                  <a:schemeClr val="tx1">
                    <a:lumMod val="75000"/>
                    <a:lumOff val="25000"/>
                  </a:schemeClr>
                </a:solidFill>
                <a:cs typeface="Arial"/>
              </a:rPr>
              <a:t>to</a:t>
            </a:r>
            <a:r>
              <a:rPr sz="2200" spc="-45" dirty="0">
                <a:solidFill>
                  <a:schemeClr val="tx1">
                    <a:lumMod val="75000"/>
                    <a:lumOff val="25000"/>
                  </a:schemeClr>
                </a:solidFill>
                <a:cs typeface="Arial"/>
              </a:rPr>
              <a:t> </a:t>
            </a:r>
            <a:r>
              <a:rPr sz="2200" dirty="0">
                <a:solidFill>
                  <a:schemeClr val="tx1">
                    <a:lumMod val="75000"/>
                    <a:lumOff val="25000"/>
                  </a:schemeClr>
                </a:solidFill>
                <a:cs typeface="Arial"/>
              </a:rPr>
              <a:t>have</a:t>
            </a:r>
            <a:r>
              <a:rPr sz="2200" spc="-45" dirty="0">
                <a:solidFill>
                  <a:schemeClr val="tx1">
                    <a:lumMod val="75000"/>
                    <a:lumOff val="25000"/>
                  </a:schemeClr>
                </a:solidFill>
                <a:cs typeface="Arial"/>
              </a:rPr>
              <a:t> </a:t>
            </a:r>
            <a:r>
              <a:rPr sz="2200" dirty="0">
                <a:solidFill>
                  <a:schemeClr val="tx1">
                    <a:lumMod val="75000"/>
                    <a:lumOff val="25000"/>
                  </a:schemeClr>
                </a:solidFill>
                <a:cs typeface="Arial"/>
              </a:rPr>
              <a:t>mastered</a:t>
            </a:r>
            <a:r>
              <a:rPr sz="2200" spc="-45" dirty="0">
                <a:solidFill>
                  <a:schemeClr val="tx1">
                    <a:lumMod val="75000"/>
                    <a:lumOff val="25000"/>
                  </a:schemeClr>
                </a:solidFill>
                <a:cs typeface="Arial"/>
              </a:rPr>
              <a:t> </a:t>
            </a:r>
            <a:r>
              <a:rPr sz="2200" dirty="0">
                <a:solidFill>
                  <a:schemeClr val="tx1">
                    <a:lumMod val="75000"/>
                    <a:lumOff val="25000"/>
                  </a:schemeClr>
                </a:solidFill>
                <a:cs typeface="Arial"/>
              </a:rPr>
              <a:t>all</a:t>
            </a:r>
            <a:r>
              <a:rPr sz="2200" spc="-45" dirty="0">
                <a:solidFill>
                  <a:schemeClr val="tx1">
                    <a:lumMod val="75000"/>
                    <a:lumOff val="25000"/>
                  </a:schemeClr>
                </a:solidFill>
                <a:cs typeface="Arial"/>
              </a:rPr>
              <a:t> </a:t>
            </a:r>
            <a:r>
              <a:rPr sz="2200" dirty="0">
                <a:solidFill>
                  <a:schemeClr val="tx1">
                    <a:lumMod val="75000"/>
                    <a:lumOff val="25000"/>
                  </a:schemeClr>
                </a:solidFill>
                <a:cs typeface="Arial"/>
              </a:rPr>
              <a:t>these</a:t>
            </a:r>
            <a:r>
              <a:rPr sz="2200" spc="-45" dirty="0">
                <a:solidFill>
                  <a:schemeClr val="tx1">
                    <a:lumMod val="75000"/>
                    <a:lumOff val="25000"/>
                  </a:schemeClr>
                </a:solidFill>
                <a:cs typeface="Arial"/>
              </a:rPr>
              <a:t> </a:t>
            </a:r>
            <a:r>
              <a:rPr sz="2200" dirty="0">
                <a:solidFill>
                  <a:schemeClr val="tx1">
                    <a:lumMod val="75000"/>
                    <a:lumOff val="25000"/>
                  </a:schemeClr>
                </a:solidFill>
                <a:cs typeface="Arial"/>
              </a:rPr>
              <a:t>skill,</a:t>
            </a:r>
            <a:r>
              <a:rPr sz="2200" spc="-40" dirty="0">
                <a:solidFill>
                  <a:schemeClr val="tx1">
                    <a:lumMod val="75000"/>
                    <a:lumOff val="25000"/>
                  </a:schemeClr>
                </a:solidFill>
                <a:cs typeface="Arial"/>
              </a:rPr>
              <a:t> </a:t>
            </a:r>
            <a:r>
              <a:rPr sz="2200" dirty="0">
                <a:solidFill>
                  <a:schemeClr val="tx1">
                    <a:lumMod val="75000"/>
                    <a:lumOff val="25000"/>
                  </a:schemeClr>
                </a:solidFill>
                <a:cs typeface="Arial"/>
              </a:rPr>
              <a:t>just</a:t>
            </a:r>
            <a:r>
              <a:rPr sz="2200" spc="-45" dirty="0">
                <a:solidFill>
                  <a:schemeClr val="tx1">
                    <a:lumMod val="75000"/>
                    <a:lumOff val="25000"/>
                  </a:schemeClr>
                </a:solidFill>
                <a:cs typeface="Arial"/>
              </a:rPr>
              <a:t> </a:t>
            </a:r>
            <a:r>
              <a:rPr sz="2200" dirty="0">
                <a:solidFill>
                  <a:schemeClr val="tx1">
                    <a:lumMod val="75000"/>
                    <a:lumOff val="25000"/>
                  </a:schemeClr>
                </a:solidFill>
                <a:cs typeface="Arial"/>
              </a:rPr>
              <a:t>try</a:t>
            </a:r>
            <a:r>
              <a:rPr sz="2200" spc="-45" dirty="0">
                <a:solidFill>
                  <a:schemeClr val="tx1">
                    <a:lumMod val="75000"/>
                    <a:lumOff val="25000"/>
                  </a:schemeClr>
                </a:solidFill>
                <a:cs typeface="Arial"/>
              </a:rPr>
              <a:t> </a:t>
            </a:r>
            <a:r>
              <a:rPr sz="2200" dirty="0">
                <a:solidFill>
                  <a:schemeClr val="tx1">
                    <a:lumMod val="75000"/>
                    <a:lumOff val="25000"/>
                  </a:schemeClr>
                </a:solidFill>
                <a:cs typeface="Arial"/>
              </a:rPr>
              <a:t>to</a:t>
            </a:r>
            <a:r>
              <a:rPr sz="2200" spc="-45" dirty="0">
                <a:solidFill>
                  <a:schemeClr val="tx1">
                    <a:lumMod val="75000"/>
                    <a:lumOff val="25000"/>
                  </a:schemeClr>
                </a:solidFill>
                <a:cs typeface="Arial"/>
              </a:rPr>
              <a:t> </a:t>
            </a:r>
            <a:r>
              <a:rPr sz="2200" spc="-20" dirty="0">
                <a:solidFill>
                  <a:schemeClr val="tx1">
                    <a:lumMod val="75000"/>
                    <a:lumOff val="25000"/>
                  </a:schemeClr>
                </a:solidFill>
                <a:cs typeface="Arial"/>
              </a:rPr>
              <a:t>make </a:t>
            </a:r>
            <a:r>
              <a:rPr sz="2200" dirty="0">
                <a:solidFill>
                  <a:schemeClr val="tx1">
                    <a:lumMod val="75000"/>
                    <a:lumOff val="25000"/>
                  </a:schemeClr>
                </a:solidFill>
                <a:cs typeface="Arial"/>
              </a:rPr>
              <a:t>some</a:t>
            </a:r>
            <a:r>
              <a:rPr sz="2200" spc="-80" dirty="0">
                <a:solidFill>
                  <a:schemeClr val="tx1">
                    <a:lumMod val="75000"/>
                    <a:lumOff val="25000"/>
                  </a:schemeClr>
                </a:solidFill>
                <a:cs typeface="Arial"/>
              </a:rPr>
              <a:t> </a:t>
            </a:r>
            <a:r>
              <a:rPr sz="2200" dirty="0">
                <a:solidFill>
                  <a:schemeClr val="tx1">
                    <a:lumMod val="75000"/>
                    <a:lumOff val="25000"/>
                  </a:schemeClr>
                </a:solidFill>
                <a:cs typeface="Arial"/>
              </a:rPr>
              <a:t>friends</a:t>
            </a:r>
            <a:r>
              <a:rPr sz="2200" spc="-75" dirty="0">
                <a:solidFill>
                  <a:schemeClr val="tx1">
                    <a:lumMod val="75000"/>
                    <a:lumOff val="25000"/>
                  </a:schemeClr>
                </a:solidFill>
                <a:cs typeface="Arial"/>
              </a:rPr>
              <a:t> </a:t>
            </a:r>
            <a:r>
              <a:rPr sz="2200" dirty="0">
                <a:solidFill>
                  <a:schemeClr val="tx1">
                    <a:lumMod val="75000"/>
                    <a:lumOff val="25000"/>
                  </a:schemeClr>
                </a:solidFill>
                <a:cs typeface="Arial"/>
              </a:rPr>
              <a:t>who</a:t>
            </a:r>
            <a:r>
              <a:rPr sz="2200" spc="-75" dirty="0">
                <a:solidFill>
                  <a:schemeClr val="tx1">
                    <a:lumMod val="75000"/>
                    <a:lumOff val="25000"/>
                  </a:schemeClr>
                </a:solidFill>
                <a:cs typeface="Arial"/>
              </a:rPr>
              <a:t> </a:t>
            </a:r>
            <a:r>
              <a:rPr sz="2200" dirty="0">
                <a:solidFill>
                  <a:schemeClr val="tx1">
                    <a:lumMod val="75000"/>
                    <a:lumOff val="25000"/>
                  </a:schemeClr>
                </a:solidFill>
                <a:cs typeface="Arial"/>
              </a:rPr>
              <a:t>have</a:t>
            </a:r>
            <a:r>
              <a:rPr sz="2200" spc="-80" dirty="0">
                <a:solidFill>
                  <a:schemeClr val="tx1">
                    <a:lumMod val="75000"/>
                    <a:lumOff val="25000"/>
                  </a:schemeClr>
                </a:solidFill>
                <a:cs typeface="Arial"/>
              </a:rPr>
              <a:t> </a:t>
            </a:r>
            <a:r>
              <a:rPr sz="2200" dirty="0">
                <a:solidFill>
                  <a:schemeClr val="tx1">
                    <a:lumMod val="75000"/>
                    <a:lumOff val="25000"/>
                  </a:schemeClr>
                </a:solidFill>
                <a:cs typeface="Arial"/>
              </a:rPr>
              <a:t>complementary</a:t>
            </a:r>
            <a:r>
              <a:rPr sz="2200" spc="-75" dirty="0">
                <a:solidFill>
                  <a:schemeClr val="tx1">
                    <a:lumMod val="75000"/>
                    <a:lumOff val="25000"/>
                  </a:schemeClr>
                </a:solidFill>
                <a:cs typeface="Arial"/>
              </a:rPr>
              <a:t> </a:t>
            </a:r>
            <a:r>
              <a:rPr sz="2200" dirty="0">
                <a:solidFill>
                  <a:schemeClr val="tx1">
                    <a:lumMod val="75000"/>
                    <a:lumOff val="25000"/>
                  </a:schemeClr>
                </a:solidFill>
                <a:cs typeface="Arial"/>
              </a:rPr>
              <a:t>experience</a:t>
            </a:r>
            <a:r>
              <a:rPr sz="2200" spc="-70" dirty="0">
                <a:solidFill>
                  <a:schemeClr val="tx1">
                    <a:lumMod val="75000"/>
                    <a:lumOff val="25000"/>
                  </a:schemeClr>
                </a:solidFill>
                <a:cs typeface="Arial"/>
              </a:rPr>
              <a:t> </a:t>
            </a:r>
            <a:r>
              <a:rPr lang="en-US" sz="2200" spc="-50" dirty="0">
                <a:solidFill>
                  <a:schemeClr val="tx1">
                    <a:lumMod val="75000"/>
                    <a:lumOff val="25000"/>
                  </a:schemeClr>
                </a:solidFill>
                <a:cs typeface="Arial"/>
              </a:rPr>
              <a:t>! </a:t>
            </a:r>
            <a:endParaRPr sz="2200" dirty="0">
              <a:solidFill>
                <a:schemeClr val="tx1">
                  <a:lumMod val="75000"/>
                  <a:lumOff val="25000"/>
                </a:schemeClr>
              </a:solidFill>
              <a:cs typeface="Segoe UI Symbo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47"/>
          <p:cNvSpPr txBox="1">
            <a:spLocks noGrp="1"/>
          </p:cNvSpPr>
          <p:nvPr>
            <p:ph type="title"/>
          </p:nvPr>
        </p:nvSpPr>
        <p:spPr>
          <a:xfrm>
            <a:off x="235528" y="2237508"/>
            <a:ext cx="3034145" cy="2182091"/>
          </a:xfrm>
          <a:prstGeom prst="rect">
            <a:avLst/>
          </a:prstGeom>
          <a:noFill/>
          <a:ln>
            <a:noFill/>
          </a:ln>
        </p:spPr>
        <p:txBody>
          <a:bodyPr spcFirstLastPara="1" wrap="square" lIns="91425" tIns="45700" rIns="91425" bIns="45700" anchor="ctr" anchorCtr="0">
            <a:noAutofit/>
          </a:bodyPr>
          <a:lstStyle/>
          <a:p>
            <a:r>
              <a:rPr lang="en-US" dirty="0"/>
              <a:t>General information</a:t>
            </a:r>
            <a:endParaRPr dirty="0"/>
          </a:p>
        </p:txBody>
      </p:sp>
      <p:sp>
        <p:nvSpPr>
          <p:cNvPr id="417" name="Google Shape;417;p47"/>
          <p:cNvSpPr txBox="1">
            <a:spLocks noGrp="1"/>
          </p:cNvSpPr>
          <p:nvPr>
            <p:ph idx="1"/>
          </p:nvPr>
        </p:nvSpPr>
        <p:spPr>
          <a:xfrm>
            <a:off x="3546763" y="990600"/>
            <a:ext cx="8229600" cy="4876800"/>
          </a:xfrm>
          <a:prstGeom prst="rect">
            <a:avLst/>
          </a:prstGeom>
          <a:noFill/>
          <a:ln>
            <a:noFill/>
          </a:ln>
        </p:spPr>
        <p:txBody>
          <a:bodyPr spcFirstLastPara="1" wrap="square" lIns="91425" tIns="45700" rIns="91425" bIns="45700" anchor="t" anchorCtr="0">
            <a:noAutofit/>
          </a:bodyPr>
          <a:lstStyle/>
          <a:p>
            <a:pPr marL="182880" indent="-182880">
              <a:spcBef>
                <a:spcPts val="0"/>
              </a:spcBef>
            </a:pPr>
            <a:r>
              <a:rPr lang="en-US" sz="3200" dirty="0"/>
              <a:t>Course website:</a:t>
            </a:r>
          </a:p>
          <a:p>
            <a:pPr marL="182880" indent="-182880">
              <a:spcBef>
                <a:spcPts val="0"/>
              </a:spcBef>
            </a:pPr>
            <a:endParaRPr lang="en-US" sz="3200" dirty="0"/>
          </a:p>
          <a:p>
            <a:pPr lvl="1">
              <a:spcBef>
                <a:spcPts val="0"/>
              </a:spcBef>
            </a:pPr>
            <a:r>
              <a:rPr lang="en-US" sz="3200" dirty="0">
                <a:hlinkClick r:id="rId3"/>
              </a:rPr>
              <a:t>https://amosca01.github.io/SDS-CS235/</a:t>
            </a:r>
            <a:r>
              <a:rPr lang="en-US" sz="3200" dirty="0"/>
              <a:t> </a:t>
            </a:r>
            <a:endParaRPr sz="32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1140" y="3042648"/>
            <a:ext cx="2844800" cy="511422"/>
          </a:xfrm>
          <a:prstGeom prst="rect">
            <a:avLst/>
          </a:prstGeom>
        </p:spPr>
        <p:txBody>
          <a:bodyPr vert="horz" lIns="91440" tIns="45720" rIns="91440" bIns="45720" rtlCol="0" anchor="ctr">
            <a:normAutofit fontScale="90000"/>
          </a:bodyPr>
          <a:lstStyle/>
          <a:p>
            <a:r>
              <a:rPr dirty="0"/>
              <a:t>What you’ll get</a:t>
            </a:r>
          </a:p>
        </p:txBody>
      </p:sp>
      <p:sp>
        <p:nvSpPr>
          <p:cNvPr id="3" name="object 3"/>
          <p:cNvSpPr txBox="1"/>
          <p:nvPr/>
        </p:nvSpPr>
        <p:spPr>
          <a:xfrm>
            <a:off x="3603928" y="1404248"/>
            <a:ext cx="7980045" cy="3548379"/>
          </a:xfrm>
          <a:prstGeom prst="rect">
            <a:avLst/>
          </a:prstGeom>
        </p:spPr>
        <p:txBody>
          <a:bodyPr vert="horz" wrap="square" lIns="0" tIns="107314" rIns="0" bIns="0" rtlCol="0">
            <a:spAutoFit/>
          </a:bodyPr>
          <a:lstStyle/>
          <a:p>
            <a:pPr marL="12700">
              <a:spcBef>
                <a:spcPts val="844"/>
              </a:spcBef>
            </a:pPr>
            <a:r>
              <a:rPr sz="2400" dirty="0">
                <a:solidFill>
                  <a:schemeClr val="tx1">
                    <a:lumMod val="75000"/>
                    <a:lumOff val="25000"/>
                  </a:schemeClr>
                </a:solidFill>
                <a:cs typeface="Arial"/>
              </a:rPr>
              <a:t>By</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the</a:t>
            </a:r>
            <a:r>
              <a:rPr sz="2400" spc="-30" dirty="0">
                <a:solidFill>
                  <a:schemeClr val="tx1">
                    <a:lumMod val="75000"/>
                    <a:lumOff val="25000"/>
                  </a:schemeClr>
                </a:solidFill>
                <a:cs typeface="Arial"/>
              </a:rPr>
              <a:t> </a:t>
            </a:r>
            <a:r>
              <a:rPr sz="2400" dirty="0">
                <a:solidFill>
                  <a:schemeClr val="tx1">
                    <a:lumMod val="75000"/>
                    <a:lumOff val="25000"/>
                  </a:schemeClr>
                </a:solidFill>
                <a:cs typeface="Arial"/>
              </a:rPr>
              <a:t>end</a:t>
            </a:r>
            <a:r>
              <a:rPr sz="2400" spc="-35" dirty="0">
                <a:solidFill>
                  <a:schemeClr val="tx1">
                    <a:lumMod val="75000"/>
                    <a:lumOff val="25000"/>
                  </a:schemeClr>
                </a:solidFill>
                <a:cs typeface="Arial"/>
              </a:rPr>
              <a:t> </a:t>
            </a:r>
            <a:r>
              <a:rPr sz="2400" dirty="0">
                <a:solidFill>
                  <a:schemeClr val="tx1">
                    <a:lumMod val="75000"/>
                    <a:lumOff val="25000"/>
                  </a:schemeClr>
                </a:solidFill>
                <a:cs typeface="Arial"/>
              </a:rPr>
              <a:t>of</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this</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course,</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you</a:t>
            </a:r>
            <a:r>
              <a:rPr sz="2400" spc="-35" dirty="0">
                <a:solidFill>
                  <a:schemeClr val="tx1">
                    <a:lumMod val="75000"/>
                    <a:lumOff val="25000"/>
                  </a:schemeClr>
                </a:solidFill>
                <a:cs typeface="Arial"/>
              </a:rPr>
              <a:t> </a:t>
            </a:r>
            <a:r>
              <a:rPr sz="2400" spc="-10" dirty="0">
                <a:solidFill>
                  <a:schemeClr val="tx1">
                    <a:lumMod val="75000"/>
                    <a:lumOff val="25000"/>
                  </a:schemeClr>
                </a:solidFill>
                <a:cs typeface="Arial"/>
              </a:rPr>
              <a:t>will:</a:t>
            </a:r>
            <a:endParaRPr sz="2400" dirty="0">
              <a:solidFill>
                <a:schemeClr val="tx1">
                  <a:lumMod val="75000"/>
                  <a:lumOff val="25000"/>
                </a:schemeClr>
              </a:solidFill>
              <a:cs typeface="Arial"/>
            </a:endParaRPr>
          </a:p>
          <a:p>
            <a:pPr marL="467995" indent="-181610">
              <a:spcBef>
                <a:spcPts val="640"/>
              </a:spcBef>
              <a:buSzPct val="83333"/>
              <a:buChar char="•"/>
              <a:tabLst>
                <a:tab pos="467995" algn="l"/>
              </a:tabLst>
            </a:pPr>
            <a:r>
              <a:rPr sz="2400" dirty="0">
                <a:solidFill>
                  <a:schemeClr val="tx1">
                    <a:lumMod val="75000"/>
                    <a:lumOff val="25000"/>
                  </a:schemeClr>
                </a:solidFill>
                <a:cs typeface="Arial"/>
              </a:rPr>
              <a:t>Understand</a:t>
            </a:r>
            <a:r>
              <a:rPr sz="2400" spc="-85" dirty="0">
                <a:solidFill>
                  <a:schemeClr val="tx1">
                    <a:lumMod val="75000"/>
                    <a:lumOff val="25000"/>
                  </a:schemeClr>
                </a:solidFill>
                <a:cs typeface="Arial"/>
              </a:rPr>
              <a:t> </a:t>
            </a:r>
            <a:r>
              <a:rPr sz="2400" dirty="0">
                <a:solidFill>
                  <a:schemeClr val="tx1">
                    <a:lumMod val="75000"/>
                    <a:lumOff val="25000"/>
                  </a:schemeClr>
                </a:solidFill>
                <a:cs typeface="Arial"/>
              </a:rPr>
              <a:t>what</a:t>
            </a:r>
            <a:r>
              <a:rPr sz="2400" spc="-55" dirty="0">
                <a:solidFill>
                  <a:schemeClr val="tx1">
                    <a:lumMod val="75000"/>
                    <a:lumOff val="25000"/>
                  </a:schemeClr>
                </a:solidFill>
                <a:cs typeface="Arial"/>
              </a:rPr>
              <a:t> </a:t>
            </a:r>
            <a:r>
              <a:rPr sz="2400" spc="-20" dirty="0">
                <a:solidFill>
                  <a:schemeClr val="tx1">
                    <a:lumMod val="75000"/>
                    <a:lumOff val="25000"/>
                  </a:schemeClr>
                </a:solidFill>
                <a:cs typeface="Arial"/>
              </a:rPr>
              <a:t>Visual</a:t>
            </a:r>
            <a:r>
              <a:rPr sz="2400" spc="-145" dirty="0">
                <a:solidFill>
                  <a:schemeClr val="tx1">
                    <a:lumMod val="75000"/>
                    <a:lumOff val="25000"/>
                  </a:schemeClr>
                </a:solidFill>
                <a:cs typeface="Arial"/>
              </a:rPr>
              <a:t> </a:t>
            </a:r>
            <a:r>
              <a:rPr sz="2400" dirty="0">
                <a:solidFill>
                  <a:schemeClr val="tx1">
                    <a:lumMod val="75000"/>
                    <a:lumOff val="25000"/>
                  </a:schemeClr>
                </a:solidFill>
                <a:cs typeface="Arial"/>
              </a:rPr>
              <a:t>Analytics</a:t>
            </a:r>
            <a:r>
              <a:rPr sz="2400" spc="-55" dirty="0">
                <a:solidFill>
                  <a:schemeClr val="tx1">
                    <a:lumMod val="75000"/>
                    <a:lumOff val="25000"/>
                  </a:schemeClr>
                </a:solidFill>
                <a:cs typeface="Arial"/>
              </a:rPr>
              <a:t> </a:t>
            </a:r>
            <a:r>
              <a:rPr sz="2400" spc="-25" dirty="0">
                <a:solidFill>
                  <a:schemeClr val="tx1">
                    <a:lumMod val="75000"/>
                    <a:lumOff val="25000"/>
                  </a:schemeClr>
                </a:solidFill>
                <a:cs typeface="Arial"/>
              </a:rPr>
              <a:t>is</a:t>
            </a:r>
            <a:endParaRPr sz="2400" dirty="0">
              <a:solidFill>
                <a:schemeClr val="tx1">
                  <a:lumMod val="75000"/>
                  <a:lumOff val="25000"/>
                </a:schemeClr>
              </a:solidFill>
              <a:cs typeface="Arial"/>
            </a:endParaRPr>
          </a:p>
          <a:p>
            <a:pPr marL="467995" indent="-181610">
              <a:spcBef>
                <a:spcPts val="530"/>
              </a:spcBef>
              <a:buSzPct val="83333"/>
              <a:buChar char="•"/>
              <a:tabLst>
                <a:tab pos="467995" algn="l"/>
              </a:tabLst>
            </a:pPr>
            <a:r>
              <a:rPr sz="2400" dirty="0">
                <a:solidFill>
                  <a:schemeClr val="tx1">
                    <a:lumMod val="75000"/>
                    <a:lumOff val="25000"/>
                  </a:schemeClr>
                </a:solidFill>
                <a:cs typeface="Arial"/>
              </a:rPr>
              <a:t>Know</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the</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foundational</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methods</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and</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tools</a:t>
            </a:r>
            <a:r>
              <a:rPr sz="2400" spc="-65" dirty="0">
                <a:solidFill>
                  <a:schemeClr val="tx1">
                    <a:lumMod val="75000"/>
                    <a:lumOff val="25000"/>
                  </a:schemeClr>
                </a:solidFill>
                <a:cs typeface="Arial"/>
              </a:rPr>
              <a:t> </a:t>
            </a:r>
            <a:r>
              <a:rPr sz="2400" spc="-10" dirty="0">
                <a:solidFill>
                  <a:schemeClr val="tx1">
                    <a:lumMod val="75000"/>
                    <a:lumOff val="25000"/>
                  </a:schemeClr>
                </a:solidFill>
                <a:cs typeface="Arial"/>
              </a:rPr>
              <a:t>available</a:t>
            </a:r>
            <a:endParaRPr sz="2400" dirty="0">
              <a:solidFill>
                <a:schemeClr val="tx1">
                  <a:lumMod val="75000"/>
                  <a:lumOff val="25000"/>
                </a:schemeClr>
              </a:solidFill>
              <a:cs typeface="Arial"/>
            </a:endParaRPr>
          </a:p>
          <a:p>
            <a:pPr marL="467995" indent="-181610">
              <a:spcBef>
                <a:spcPts val="620"/>
              </a:spcBef>
              <a:buSzPct val="83333"/>
              <a:buChar char="•"/>
              <a:tabLst>
                <a:tab pos="467995" algn="l"/>
              </a:tabLst>
            </a:pPr>
            <a:r>
              <a:rPr sz="2400" dirty="0">
                <a:solidFill>
                  <a:schemeClr val="tx1">
                    <a:lumMod val="75000"/>
                    <a:lumOff val="25000"/>
                  </a:schemeClr>
                </a:solidFill>
                <a:cs typeface="Arial"/>
              </a:rPr>
              <a:t>Be</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familiar</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with</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some</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ongoing</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research</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in</a:t>
            </a:r>
            <a:r>
              <a:rPr sz="2400" spc="-65" dirty="0">
                <a:solidFill>
                  <a:schemeClr val="tx1">
                    <a:lumMod val="75000"/>
                    <a:lumOff val="25000"/>
                  </a:schemeClr>
                </a:solidFill>
                <a:cs typeface="Arial"/>
              </a:rPr>
              <a:t> </a:t>
            </a:r>
            <a:r>
              <a:rPr sz="2400" spc="-25" dirty="0">
                <a:solidFill>
                  <a:schemeClr val="tx1">
                    <a:lumMod val="75000"/>
                    <a:lumOff val="25000"/>
                  </a:schemeClr>
                </a:solidFill>
                <a:cs typeface="Arial"/>
              </a:rPr>
              <a:t>VA</a:t>
            </a:r>
            <a:endParaRPr sz="2400" dirty="0">
              <a:solidFill>
                <a:schemeClr val="tx1">
                  <a:lumMod val="75000"/>
                  <a:lumOff val="25000"/>
                </a:schemeClr>
              </a:solidFill>
              <a:cs typeface="Arial"/>
            </a:endParaRPr>
          </a:p>
          <a:p>
            <a:pPr marL="467995" indent="-181610">
              <a:spcBef>
                <a:spcPts val="530"/>
              </a:spcBef>
              <a:buSzPct val="83333"/>
              <a:buChar char="•"/>
              <a:tabLst>
                <a:tab pos="467995" algn="l"/>
              </a:tabLst>
            </a:pPr>
            <a:r>
              <a:rPr sz="2400" dirty="0">
                <a:solidFill>
                  <a:schemeClr val="tx1">
                    <a:lumMod val="75000"/>
                    <a:lumOff val="25000"/>
                  </a:schemeClr>
                </a:solidFill>
                <a:cs typeface="Arial"/>
              </a:rPr>
              <a:t>Be</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able</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to</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perform</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analyses</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and</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report</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your</a:t>
            </a:r>
            <a:r>
              <a:rPr sz="2400" spc="-55" dirty="0">
                <a:solidFill>
                  <a:schemeClr val="tx1">
                    <a:lumMod val="75000"/>
                    <a:lumOff val="25000"/>
                  </a:schemeClr>
                </a:solidFill>
                <a:cs typeface="Arial"/>
              </a:rPr>
              <a:t> </a:t>
            </a:r>
            <a:r>
              <a:rPr sz="2400" spc="-10" dirty="0">
                <a:solidFill>
                  <a:schemeClr val="tx1">
                    <a:lumMod val="75000"/>
                    <a:lumOff val="25000"/>
                  </a:schemeClr>
                </a:solidFill>
                <a:cs typeface="Arial"/>
              </a:rPr>
              <a:t>findings</a:t>
            </a:r>
            <a:endParaRPr sz="2400" dirty="0">
              <a:solidFill>
                <a:schemeClr val="tx1">
                  <a:lumMod val="75000"/>
                  <a:lumOff val="25000"/>
                </a:schemeClr>
              </a:solidFill>
              <a:cs typeface="Arial"/>
            </a:endParaRPr>
          </a:p>
          <a:p>
            <a:pPr marL="467995" indent="-181610">
              <a:spcBef>
                <a:spcPts val="600"/>
              </a:spcBef>
              <a:buSzPct val="83333"/>
              <a:buChar char="•"/>
              <a:tabLst>
                <a:tab pos="467995" algn="l"/>
              </a:tabLst>
            </a:pPr>
            <a:r>
              <a:rPr sz="2400" dirty="0">
                <a:solidFill>
                  <a:schemeClr val="tx1">
                    <a:lumMod val="75000"/>
                    <a:lumOff val="25000"/>
                  </a:schemeClr>
                </a:solidFill>
                <a:cs typeface="Arial"/>
              </a:rPr>
              <a:t>Engage</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with</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guest</a:t>
            </a:r>
            <a:r>
              <a:rPr sz="2400" spc="-70" dirty="0">
                <a:solidFill>
                  <a:schemeClr val="tx1">
                    <a:lumMod val="75000"/>
                    <a:lumOff val="25000"/>
                  </a:schemeClr>
                </a:solidFill>
                <a:cs typeface="Arial"/>
              </a:rPr>
              <a:t> </a:t>
            </a:r>
            <a:r>
              <a:rPr sz="2400" dirty="0">
                <a:solidFill>
                  <a:schemeClr val="tx1">
                    <a:lumMod val="75000"/>
                    <a:lumOff val="25000"/>
                  </a:schemeClr>
                </a:solidFill>
                <a:cs typeface="Arial"/>
              </a:rPr>
              <a:t>speakers</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from</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really</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cool</a:t>
            </a:r>
            <a:r>
              <a:rPr sz="2400" spc="-60" dirty="0">
                <a:solidFill>
                  <a:schemeClr val="tx1">
                    <a:lumMod val="75000"/>
                    <a:lumOff val="25000"/>
                  </a:schemeClr>
                </a:solidFill>
                <a:cs typeface="Arial"/>
              </a:rPr>
              <a:t> </a:t>
            </a:r>
            <a:r>
              <a:rPr sz="2400" spc="-10" dirty="0">
                <a:solidFill>
                  <a:schemeClr val="tx1">
                    <a:lumMod val="75000"/>
                    <a:lumOff val="25000"/>
                  </a:schemeClr>
                </a:solidFill>
                <a:cs typeface="Arial"/>
              </a:rPr>
              <a:t>places</a:t>
            </a:r>
            <a:endParaRPr sz="2400" dirty="0">
              <a:solidFill>
                <a:schemeClr val="tx1">
                  <a:lumMod val="75000"/>
                  <a:lumOff val="25000"/>
                </a:schemeClr>
              </a:solidFill>
              <a:cs typeface="Arial"/>
            </a:endParaRPr>
          </a:p>
          <a:p>
            <a:pPr marL="468630" marR="5080" indent="-181610">
              <a:lnSpc>
                <a:spcPts val="2810"/>
              </a:lnSpc>
              <a:spcBef>
                <a:spcPts val="775"/>
              </a:spcBef>
              <a:buSzPct val="83333"/>
              <a:buChar char="•"/>
              <a:tabLst>
                <a:tab pos="469900" algn="l"/>
              </a:tabLst>
            </a:pPr>
            <a:r>
              <a:rPr sz="2400" dirty="0">
                <a:solidFill>
                  <a:schemeClr val="tx1">
                    <a:lumMod val="75000"/>
                    <a:lumOff val="25000"/>
                  </a:schemeClr>
                </a:solidFill>
                <a:cs typeface="Arial"/>
              </a:rPr>
              <a:t>Have</a:t>
            </a:r>
            <a:r>
              <a:rPr sz="2400" spc="-110" dirty="0">
                <a:solidFill>
                  <a:schemeClr val="tx1">
                    <a:lumMod val="75000"/>
                    <a:lumOff val="25000"/>
                  </a:schemeClr>
                </a:solidFill>
                <a:cs typeface="Arial"/>
              </a:rPr>
              <a:t> </a:t>
            </a:r>
            <a:r>
              <a:rPr sz="2400" dirty="0">
                <a:solidFill>
                  <a:schemeClr val="tx1">
                    <a:lumMod val="75000"/>
                    <a:lumOff val="25000"/>
                  </a:schemeClr>
                </a:solidFill>
                <a:cs typeface="Arial"/>
              </a:rPr>
              <a:t>(marketable!)</a:t>
            </a:r>
            <a:r>
              <a:rPr sz="2400" spc="-110" dirty="0">
                <a:solidFill>
                  <a:schemeClr val="tx1">
                    <a:lumMod val="75000"/>
                    <a:lumOff val="25000"/>
                  </a:schemeClr>
                </a:solidFill>
                <a:cs typeface="Arial"/>
              </a:rPr>
              <a:t> </a:t>
            </a:r>
            <a:r>
              <a:rPr sz="2400" dirty="0">
                <a:solidFill>
                  <a:schemeClr val="tx1">
                    <a:lumMod val="75000"/>
                    <a:lumOff val="25000"/>
                  </a:schemeClr>
                </a:solidFill>
                <a:cs typeface="Arial"/>
              </a:rPr>
              <a:t>experience</a:t>
            </a:r>
            <a:r>
              <a:rPr sz="2400" spc="-110" dirty="0">
                <a:solidFill>
                  <a:schemeClr val="tx1">
                    <a:lumMod val="75000"/>
                    <a:lumOff val="25000"/>
                  </a:schemeClr>
                </a:solidFill>
                <a:cs typeface="Arial"/>
              </a:rPr>
              <a:t> </a:t>
            </a:r>
            <a:r>
              <a:rPr sz="2400" dirty="0">
                <a:solidFill>
                  <a:schemeClr val="tx1">
                    <a:lumMod val="75000"/>
                    <a:lumOff val="25000"/>
                  </a:schemeClr>
                </a:solidFill>
                <a:cs typeface="Arial"/>
              </a:rPr>
              <a:t>developing</a:t>
            </a:r>
            <a:r>
              <a:rPr sz="2400" spc="-110" dirty="0">
                <a:solidFill>
                  <a:schemeClr val="tx1">
                    <a:lumMod val="75000"/>
                    <a:lumOff val="25000"/>
                  </a:schemeClr>
                </a:solidFill>
                <a:cs typeface="Arial"/>
              </a:rPr>
              <a:t> </a:t>
            </a:r>
            <a:r>
              <a:rPr sz="2400" dirty="0">
                <a:solidFill>
                  <a:schemeClr val="tx1">
                    <a:lumMod val="75000"/>
                    <a:lumOff val="25000"/>
                  </a:schemeClr>
                </a:solidFill>
                <a:cs typeface="Arial"/>
              </a:rPr>
              <a:t>useful</a:t>
            </a:r>
            <a:r>
              <a:rPr sz="2400" spc="-105" dirty="0">
                <a:solidFill>
                  <a:schemeClr val="tx1">
                    <a:lumMod val="75000"/>
                    <a:lumOff val="25000"/>
                  </a:schemeClr>
                </a:solidFill>
                <a:cs typeface="Arial"/>
              </a:rPr>
              <a:t> </a:t>
            </a:r>
            <a:r>
              <a:rPr sz="2400" spc="-10" dirty="0">
                <a:solidFill>
                  <a:schemeClr val="tx1">
                    <a:lumMod val="75000"/>
                    <a:lumOff val="25000"/>
                  </a:schemeClr>
                </a:solidFill>
                <a:cs typeface="Arial"/>
              </a:rPr>
              <a:t>visual 	</a:t>
            </a:r>
            <a:r>
              <a:rPr sz="2400" dirty="0">
                <a:solidFill>
                  <a:schemeClr val="tx1">
                    <a:lumMod val="75000"/>
                    <a:lumOff val="25000"/>
                  </a:schemeClr>
                </a:solidFill>
                <a:cs typeface="Arial"/>
              </a:rPr>
              <a:t>analytics</a:t>
            </a:r>
            <a:r>
              <a:rPr sz="2400" spc="-70" dirty="0">
                <a:solidFill>
                  <a:schemeClr val="tx1">
                    <a:lumMod val="75000"/>
                    <a:lumOff val="25000"/>
                  </a:schemeClr>
                </a:solidFill>
                <a:cs typeface="Arial"/>
              </a:rPr>
              <a:t> </a:t>
            </a:r>
            <a:r>
              <a:rPr sz="2400" dirty="0">
                <a:solidFill>
                  <a:schemeClr val="tx1">
                    <a:lumMod val="75000"/>
                    <a:lumOff val="25000"/>
                  </a:schemeClr>
                </a:solidFill>
                <a:cs typeface="Arial"/>
              </a:rPr>
              <a:t>applications</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for</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real</a:t>
            </a:r>
            <a:r>
              <a:rPr sz="2400" spc="-60" dirty="0">
                <a:solidFill>
                  <a:schemeClr val="tx1">
                    <a:lumMod val="75000"/>
                    <a:lumOff val="25000"/>
                  </a:schemeClr>
                </a:solidFill>
                <a:cs typeface="Arial"/>
              </a:rPr>
              <a:t> </a:t>
            </a:r>
            <a:r>
              <a:rPr sz="2400" spc="-20" dirty="0">
                <a:solidFill>
                  <a:schemeClr val="tx1">
                    <a:lumMod val="75000"/>
                    <a:lumOff val="25000"/>
                  </a:schemeClr>
                </a:solidFill>
                <a:cs typeface="Arial"/>
              </a:rPr>
              <a:t>data</a:t>
            </a:r>
            <a:endParaRPr sz="2400" dirty="0">
              <a:solidFill>
                <a:schemeClr val="tx1">
                  <a:lumMod val="75000"/>
                  <a:lumOff val="25000"/>
                </a:schemeClr>
              </a:solidFill>
              <a:cs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1181" y="3116965"/>
            <a:ext cx="3126655" cy="615586"/>
          </a:xfrm>
          <a:prstGeom prst="rect">
            <a:avLst/>
          </a:prstGeom>
        </p:spPr>
        <p:txBody>
          <a:bodyPr vert="horz" lIns="91440" tIns="45720" rIns="91440" bIns="45720" rtlCol="0" anchor="ctr">
            <a:normAutofit fontScale="90000"/>
          </a:bodyPr>
          <a:lstStyle/>
          <a:p>
            <a:r>
              <a:rPr dirty="0"/>
              <a:t>What I expect from you</a:t>
            </a:r>
          </a:p>
        </p:txBody>
      </p:sp>
      <p:sp>
        <p:nvSpPr>
          <p:cNvPr id="3" name="object 3"/>
          <p:cNvSpPr txBox="1"/>
          <p:nvPr/>
        </p:nvSpPr>
        <p:spPr>
          <a:xfrm>
            <a:off x="3633907" y="1531088"/>
            <a:ext cx="8032750" cy="4141005"/>
          </a:xfrm>
          <a:prstGeom prst="rect">
            <a:avLst/>
          </a:prstGeom>
        </p:spPr>
        <p:txBody>
          <a:bodyPr vert="horz" wrap="square" lIns="0" tIns="9525" rIns="0" bIns="0" rtlCol="0">
            <a:spAutoFit/>
          </a:bodyPr>
          <a:lstStyle/>
          <a:p>
            <a:pPr marL="193675" marR="569595" indent="-181610">
              <a:lnSpc>
                <a:spcPct val="100800"/>
              </a:lnSpc>
              <a:spcBef>
                <a:spcPts val="75"/>
              </a:spcBef>
              <a:buClr>
                <a:srgbClr val="93A299"/>
              </a:buClr>
              <a:buSzPct val="83333"/>
              <a:buChar char="•"/>
              <a:tabLst>
                <a:tab pos="194945" algn="l"/>
              </a:tabLst>
            </a:pPr>
            <a:r>
              <a:rPr sz="2400" spc="-50" dirty="0">
                <a:solidFill>
                  <a:schemeClr val="tx1">
                    <a:lumMod val="75000"/>
                    <a:lumOff val="25000"/>
                  </a:schemeClr>
                </a:solidFill>
                <a:cs typeface="Arial"/>
              </a:rPr>
              <a:t>You</a:t>
            </a:r>
            <a:r>
              <a:rPr sz="2400" spc="-85" dirty="0">
                <a:solidFill>
                  <a:schemeClr val="tx1">
                    <a:lumMod val="75000"/>
                    <a:lumOff val="25000"/>
                  </a:schemeClr>
                </a:solidFill>
                <a:cs typeface="Arial"/>
              </a:rPr>
              <a:t> </a:t>
            </a:r>
            <a:r>
              <a:rPr sz="2400" dirty="0">
                <a:solidFill>
                  <a:schemeClr val="tx1">
                    <a:lumMod val="75000"/>
                    <a:lumOff val="25000"/>
                  </a:schemeClr>
                </a:solidFill>
                <a:cs typeface="Arial"/>
              </a:rPr>
              <a:t>enjoy</a:t>
            </a:r>
            <a:r>
              <a:rPr sz="2400" spc="-80" dirty="0">
                <a:solidFill>
                  <a:schemeClr val="tx1">
                    <a:lumMod val="75000"/>
                    <a:lumOff val="25000"/>
                  </a:schemeClr>
                </a:solidFill>
                <a:cs typeface="Arial"/>
              </a:rPr>
              <a:t> </a:t>
            </a:r>
            <a:r>
              <a:rPr sz="2400" dirty="0">
                <a:solidFill>
                  <a:schemeClr val="tx1">
                    <a:lumMod val="75000"/>
                    <a:lumOff val="25000"/>
                  </a:schemeClr>
                </a:solidFill>
                <a:cs typeface="Arial"/>
              </a:rPr>
              <a:t>grappling</a:t>
            </a:r>
            <a:r>
              <a:rPr sz="2400" spc="-80" dirty="0">
                <a:solidFill>
                  <a:schemeClr val="tx1">
                    <a:lumMod val="75000"/>
                    <a:lumOff val="25000"/>
                  </a:schemeClr>
                </a:solidFill>
                <a:cs typeface="Arial"/>
              </a:rPr>
              <a:t> </a:t>
            </a:r>
            <a:r>
              <a:rPr sz="2400" dirty="0">
                <a:solidFill>
                  <a:schemeClr val="tx1">
                    <a:lumMod val="75000"/>
                    <a:lumOff val="25000"/>
                  </a:schemeClr>
                </a:solidFill>
                <a:cs typeface="Arial"/>
              </a:rPr>
              <a:t>with</a:t>
            </a:r>
            <a:r>
              <a:rPr sz="2400" spc="-80" dirty="0">
                <a:solidFill>
                  <a:schemeClr val="tx1">
                    <a:lumMod val="75000"/>
                    <a:lumOff val="25000"/>
                  </a:schemeClr>
                </a:solidFill>
                <a:cs typeface="Arial"/>
              </a:rPr>
              <a:t> </a:t>
            </a:r>
            <a:r>
              <a:rPr sz="2400" dirty="0">
                <a:solidFill>
                  <a:schemeClr val="tx1">
                    <a:lumMod val="75000"/>
                    <a:lumOff val="25000"/>
                  </a:schemeClr>
                </a:solidFill>
                <a:cs typeface="Arial"/>
              </a:rPr>
              <a:t>difficult</a:t>
            </a:r>
            <a:r>
              <a:rPr sz="2400" spc="-85" dirty="0">
                <a:solidFill>
                  <a:schemeClr val="tx1">
                    <a:lumMod val="75000"/>
                    <a:lumOff val="25000"/>
                  </a:schemeClr>
                </a:solidFill>
                <a:cs typeface="Arial"/>
              </a:rPr>
              <a:t> </a:t>
            </a:r>
            <a:r>
              <a:rPr sz="2400" dirty="0">
                <a:solidFill>
                  <a:schemeClr val="tx1">
                    <a:lumMod val="75000"/>
                    <a:lumOff val="25000"/>
                  </a:schemeClr>
                </a:solidFill>
                <a:cs typeface="Arial"/>
              </a:rPr>
              <a:t>problems,</a:t>
            </a:r>
            <a:r>
              <a:rPr sz="2400" spc="-85" dirty="0">
                <a:solidFill>
                  <a:schemeClr val="tx1">
                    <a:lumMod val="75000"/>
                    <a:lumOff val="25000"/>
                  </a:schemeClr>
                </a:solidFill>
                <a:cs typeface="Arial"/>
              </a:rPr>
              <a:t> </a:t>
            </a:r>
            <a:r>
              <a:rPr sz="2400" dirty="0">
                <a:solidFill>
                  <a:schemeClr val="tx1">
                    <a:lumMod val="75000"/>
                    <a:lumOff val="25000"/>
                  </a:schemeClr>
                </a:solidFill>
                <a:cs typeface="Arial"/>
              </a:rPr>
              <a:t>and</a:t>
            </a:r>
            <a:r>
              <a:rPr sz="2400" spc="-80" dirty="0">
                <a:solidFill>
                  <a:schemeClr val="tx1">
                    <a:lumMod val="75000"/>
                    <a:lumOff val="25000"/>
                  </a:schemeClr>
                </a:solidFill>
                <a:cs typeface="Arial"/>
              </a:rPr>
              <a:t> </a:t>
            </a:r>
            <a:r>
              <a:rPr sz="2400" spc="-10" dirty="0">
                <a:solidFill>
                  <a:schemeClr val="tx1">
                    <a:lumMod val="75000"/>
                    <a:lumOff val="25000"/>
                  </a:schemeClr>
                </a:solidFill>
                <a:cs typeface="Arial"/>
              </a:rPr>
              <a:t>you’re 	</a:t>
            </a:r>
            <a:r>
              <a:rPr sz="2400" dirty="0">
                <a:solidFill>
                  <a:schemeClr val="tx1">
                    <a:lumMod val="75000"/>
                    <a:lumOff val="25000"/>
                  </a:schemeClr>
                </a:solidFill>
                <a:cs typeface="Arial"/>
              </a:rPr>
              <a:t>excited</a:t>
            </a:r>
            <a:r>
              <a:rPr sz="2400" spc="-80" dirty="0">
                <a:solidFill>
                  <a:schemeClr val="tx1">
                    <a:lumMod val="75000"/>
                    <a:lumOff val="25000"/>
                  </a:schemeClr>
                </a:solidFill>
                <a:cs typeface="Arial"/>
              </a:rPr>
              <a:t> </a:t>
            </a:r>
            <a:r>
              <a:rPr sz="2400" dirty="0">
                <a:solidFill>
                  <a:schemeClr val="tx1">
                    <a:lumMod val="75000"/>
                    <a:lumOff val="25000"/>
                  </a:schemeClr>
                </a:solidFill>
                <a:cs typeface="Arial"/>
              </a:rPr>
              <a:t>about</a:t>
            </a:r>
            <a:r>
              <a:rPr sz="2400" spc="-85" dirty="0">
                <a:solidFill>
                  <a:schemeClr val="tx1">
                    <a:lumMod val="75000"/>
                    <a:lumOff val="25000"/>
                  </a:schemeClr>
                </a:solidFill>
                <a:cs typeface="Arial"/>
              </a:rPr>
              <a:t> </a:t>
            </a:r>
            <a:r>
              <a:rPr sz="2400" dirty="0">
                <a:solidFill>
                  <a:schemeClr val="tx1">
                    <a:lumMod val="75000"/>
                    <a:lumOff val="25000"/>
                  </a:schemeClr>
                </a:solidFill>
                <a:cs typeface="Arial"/>
              </a:rPr>
              <a:t>“figuring</a:t>
            </a:r>
            <a:r>
              <a:rPr sz="2400" spc="-75" dirty="0">
                <a:solidFill>
                  <a:schemeClr val="tx1">
                    <a:lumMod val="75000"/>
                    <a:lumOff val="25000"/>
                  </a:schemeClr>
                </a:solidFill>
                <a:cs typeface="Arial"/>
              </a:rPr>
              <a:t> </a:t>
            </a:r>
            <a:r>
              <a:rPr sz="2400" dirty="0">
                <a:solidFill>
                  <a:schemeClr val="tx1">
                    <a:lumMod val="75000"/>
                    <a:lumOff val="25000"/>
                  </a:schemeClr>
                </a:solidFill>
                <a:cs typeface="Arial"/>
              </a:rPr>
              <a:t>stuff</a:t>
            </a:r>
            <a:r>
              <a:rPr sz="2400" spc="-85" dirty="0">
                <a:solidFill>
                  <a:schemeClr val="tx1">
                    <a:lumMod val="75000"/>
                    <a:lumOff val="25000"/>
                  </a:schemeClr>
                </a:solidFill>
                <a:cs typeface="Arial"/>
              </a:rPr>
              <a:t> </a:t>
            </a:r>
            <a:r>
              <a:rPr sz="2400" spc="-20" dirty="0">
                <a:solidFill>
                  <a:schemeClr val="tx1">
                    <a:lumMod val="75000"/>
                    <a:lumOff val="25000"/>
                  </a:schemeClr>
                </a:solidFill>
                <a:cs typeface="Arial"/>
              </a:rPr>
              <a:t>out”</a:t>
            </a:r>
            <a:endParaRPr sz="2400" dirty="0">
              <a:solidFill>
                <a:schemeClr val="tx1">
                  <a:lumMod val="75000"/>
                  <a:lumOff val="25000"/>
                </a:schemeClr>
              </a:solidFill>
              <a:cs typeface="Arial"/>
            </a:endParaRPr>
          </a:p>
          <a:p>
            <a:pPr marL="193675" marR="567055" indent="-181610">
              <a:lnSpc>
                <a:spcPct val="100800"/>
              </a:lnSpc>
              <a:spcBef>
                <a:spcPts val="1175"/>
              </a:spcBef>
              <a:buClr>
                <a:srgbClr val="93A299"/>
              </a:buClr>
              <a:buSzPct val="83333"/>
              <a:buChar char="•"/>
              <a:tabLst>
                <a:tab pos="194945" algn="l"/>
              </a:tabLst>
            </a:pPr>
            <a:r>
              <a:rPr sz="2400" spc="-50" dirty="0">
                <a:solidFill>
                  <a:schemeClr val="tx1">
                    <a:lumMod val="75000"/>
                    <a:lumOff val="25000"/>
                  </a:schemeClr>
                </a:solidFill>
                <a:cs typeface="Arial"/>
              </a:rPr>
              <a:t>You</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are</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(or</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are</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willing</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to</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work</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to</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become)</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proficient</a:t>
            </a:r>
            <a:r>
              <a:rPr sz="2400" spc="-60" dirty="0">
                <a:solidFill>
                  <a:schemeClr val="tx1">
                    <a:lumMod val="75000"/>
                    <a:lumOff val="25000"/>
                  </a:schemeClr>
                </a:solidFill>
                <a:cs typeface="Arial"/>
              </a:rPr>
              <a:t> </a:t>
            </a:r>
            <a:r>
              <a:rPr sz="2400" spc="-25" dirty="0">
                <a:solidFill>
                  <a:schemeClr val="tx1">
                    <a:lumMod val="75000"/>
                    <a:lumOff val="25000"/>
                  </a:schemeClr>
                </a:solidFill>
                <a:cs typeface="Arial"/>
              </a:rPr>
              <a:t>in 	</a:t>
            </a:r>
            <a:r>
              <a:rPr sz="2400" dirty="0">
                <a:solidFill>
                  <a:schemeClr val="tx1">
                    <a:lumMod val="75000"/>
                    <a:lumOff val="25000"/>
                  </a:schemeClr>
                </a:solidFill>
                <a:cs typeface="Arial"/>
              </a:rPr>
              <a:t>programming</a:t>
            </a:r>
            <a:r>
              <a:rPr sz="2400" spc="-95" dirty="0">
                <a:solidFill>
                  <a:schemeClr val="tx1">
                    <a:lumMod val="75000"/>
                    <a:lumOff val="25000"/>
                  </a:schemeClr>
                </a:solidFill>
                <a:cs typeface="Arial"/>
              </a:rPr>
              <a:t> </a:t>
            </a:r>
            <a:r>
              <a:rPr sz="2400" dirty="0">
                <a:solidFill>
                  <a:schemeClr val="tx1">
                    <a:lumMod val="75000"/>
                    <a:lumOff val="25000"/>
                  </a:schemeClr>
                </a:solidFill>
                <a:cs typeface="Arial"/>
              </a:rPr>
              <a:t>and</a:t>
            </a:r>
            <a:r>
              <a:rPr sz="2400" spc="-95" dirty="0">
                <a:solidFill>
                  <a:schemeClr val="tx1">
                    <a:lumMod val="75000"/>
                    <a:lumOff val="25000"/>
                  </a:schemeClr>
                </a:solidFill>
                <a:cs typeface="Arial"/>
              </a:rPr>
              <a:t> </a:t>
            </a:r>
            <a:r>
              <a:rPr sz="2400" spc="-10" dirty="0">
                <a:solidFill>
                  <a:schemeClr val="tx1">
                    <a:lumMod val="75000"/>
                    <a:lumOff val="25000"/>
                  </a:schemeClr>
                </a:solidFill>
                <a:cs typeface="Arial"/>
              </a:rPr>
              <a:t>debugging</a:t>
            </a:r>
            <a:endParaRPr sz="2400" dirty="0">
              <a:solidFill>
                <a:schemeClr val="tx1">
                  <a:lumMod val="75000"/>
                  <a:lumOff val="25000"/>
                </a:schemeClr>
              </a:solidFill>
              <a:cs typeface="Arial"/>
            </a:endParaRPr>
          </a:p>
          <a:p>
            <a:pPr marL="469900" marR="6350" lvl="1" indent="-182880">
              <a:spcBef>
                <a:spcPts val="425"/>
              </a:spcBef>
              <a:buClr>
                <a:srgbClr val="93A299"/>
              </a:buClr>
              <a:buSzPct val="85000"/>
              <a:buFont typeface="Lucida Sans Unicode"/>
              <a:buChar char="-"/>
              <a:tabLst>
                <a:tab pos="469900" algn="l"/>
              </a:tabLst>
            </a:pPr>
            <a:r>
              <a:rPr sz="2400" dirty="0">
                <a:solidFill>
                  <a:schemeClr val="tx1">
                    <a:lumMod val="75000"/>
                    <a:lumOff val="25000"/>
                  </a:schemeClr>
                </a:solidFill>
                <a:cs typeface="Arial"/>
              </a:rPr>
              <a:t>We’ll</a:t>
            </a:r>
            <a:r>
              <a:rPr sz="2400" spc="-30" dirty="0">
                <a:solidFill>
                  <a:schemeClr val="tx1">
                    <a:lumMod val="75000"/>
                    <a:lumOff val="25000"/>
                  </a:schemeClr>
                </a:solidFill>
                <a:cs typeface="Arial"/>
              </a:rPr>
              <a:t> </a:t>
            </a:r>
            <a:r>
              <a:rPr sz="2400" dirty="0">
                <a:solidFill>
                  <a:schemeClr val="tx1">
                    <a:lumMod val="75000"/>
                    <a:lumOff val="25000"/>
                  </a:schemeClr>
                </a:solidFill>
                <a:cs typeface="Arial"/>
              </a:rPr>
              <a:t>do</a:t>
            </a:r>
            <a:r>
              <a:rPr sz="2400" spc="-35" dirty="0">
                <a:solidFill>
                  <a:schemeClr val="tx1">
                    <a:lumMod val="75000"/>
                    <a:lumOff val="25000"/>
                  </a:schemeClr>
                </a:solidFill>
                <a:cs typeface="Arial"/>
              </a:rPr>
              <a:t> </a:t>
            </a:r>
            <a:r>
              <a:rPr sz="2400" dirty="0">
                <a:solidFill>
                  <a:schemeClr val="tx1">
                    <a:lumMod val="75000"/>
                    <a:lumOff val="25000"/>
                  </a:schemeClr>
                </a:solidFill>
                <a:cs typeface="Arial"/>
              </a:rPr>
              <a:t>crash</a:t>
            </a:r>
            <a:r>
              <a:rPr sz="2400" spc="-35" dirty="0">
                <a:solidFill>
                  <a:schemeClr val="tx1">
                    <a:lumMod val="75000"/>
                    <a:lumOff val="25000"/>
                  </a:schemeClr>
                </a:solidFill>
                <a:cs typeface="Arial"/>
              </a:rPr>
              <a:t> </a:t>
            </a:r>
            <a:r>
              <a:rPr sz="2400" dirty="0">
                <a:solidFill>
                  <a:schemeClr val="tx1">
                    <a:lumMod val="75000"/>
                    <a:lumOff val="25000"/>
                  </a:schemeClr>
                </a:solidFill>
                <a:cs typeface="Arial"/>
              </a:rPr>
              <a:t>courses</a:t>
            </a:r>
            <a:r>
              <a:rPr sz="2400" spc="-45" dirty="0">
                <a:solidFill>
                  <a:schemeClr val="tx1">
                    <a:lumMod val="75000"/>
                    <a:lumOff val="25000"/>
                  </a:schemeClr>
                </a:solidFill>
                <a:cs typeface="Arial"/>
              </a:rPr>
              <a:t> </a:t>
            </a:r>
            <a:r>
              <a:rPr sz="2400" dirty="0">
                <a:solidFill>
                  <a:schemeClr val="tx1">
                    <a:lumMod val="75000"/>
                    <a:lumOff val="25000"/>
                  </a:schemeClr>
                </a:solidFill>
                <a:cs typeface="Arial"/>
              </a:rPr>
              <a:t>in</a:t>
            </a:r>
            <a:r>
              <a:rPr sz="2400" spc="-30" dirty="0">
                <a:solidFill>
                  <a:schemeClr val="tx1">
                    <a:lumMod val="75000"/>
                    <a:lumOff val="25000"/>
                  </a:schemeClr>
                </a:solidFill>
                <a:cs typeface="Arial"/>
              </a:rPr>
              <a:t> </a:t>
            </a:r>
            <a:r>
              <a:rPr sz="2400" dirty="0">
                <a:solidFill>
                  <a:schemeClr val="tx1">
                    <a:lumMod val="75000"/>
                    <a:lumOff val="25000"/>
                  </a:schemeClr>
                </a:solidFill>
                <a:cs typeface="Arial"/>
              </a:rPr>
              <a:t>a</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few</a:t>
            </a:r>
            <a:r>
              <a:rPr sz="2400" spc="-25" dirty="0">
                <a:solidFill>
                  <a:schemeClr val="tx1">
                    <a:lumMod val="75000"/>
                    <a:lumOff val="25000"/>
                  </a:schemeClr>
                </a:solidFill>
                <a:cs typeface="Arial"/>
              </a:rPr>
              <a:t> </a:t>
            </a:r>
            <a:r>
              <a:rPr sz="2400" dirty="0">
                <a:solidFill>
                  <a:schemeClr val="tx1">
                    <a:lumMod val="75000"/>
                    <a:lumOff val="25000"/>
                  </a:schemeClr>
                </a:solidFill>
                <a:cs typeface="Arial"/>
              </a:rPr>
              <a:t>key</a:t>
            </a:r>
            <a:r>
              <a:rPr sz="2400" spc="-35" dirty="0">
                <a:solidFill>
                  <a:schemeClr val="tx1">
                    <a:lumMod val="75000"/>
                    <a:lumOff val="25000"/>
                  </a:schemeClr>
                </a:solidFill>
                <a:cs typeface="Arial"/>
              </a:rPr>
              <a:t> </a:t>
            </a:r>
            <a:r>
              <a:rPr sz="2400" dirty="0">
                <a:solidFill>
                  <a:schemeClr val="tx1">
                    <a:lumMod val="75000"/>
                    <a:lumOff val="25000"/>
                  </a:schemeClr>
                </a:solidFill>
                <a:cs typeface="Arial"/>
              </a:rPr>
              <a:t>topics,</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but</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this</a:t>
            </a:r>
            <a:r>
              <a:rPr sz="2400" spc="-35" dirty="0">
                <a:solidFill>
                  <a:schemeClr val="tx1">
                    <a:lumMod val="75000"/>
                    <a:lumOff val="25000"/>
                  </a:schemeClr>
                </a:solidFill>
                <a:cs typeface="Arial"/>
              </a:rPr>
              <a:t> </a:t>
            </a:r>
            <a:r>
              <a:rPr sz="2400" dirty="0">
                <a:solidFill>
                  <a:schemeClr val="tx1">
                    <a:lumMod val="75000"/>
                    <a:lumOff val="25000"/>
                  </a:schemeClr>
                </a:solidFill>
                <a:cs typeface="Arial"/>
              </a:rPr>
              <a:t>is</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NOT</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a</a:t>
            </a:r>
            <a:r>
              <a:rPr sz="2400" spc="-40" dirty="0">
                <a:solidFill>
                  <a:schemeClr val="tx1">
                    <a:lumMod val="75000"/>
                    <a:lumOff val="25000"/>
                  </a:schemeClr>
                </a:solidFill>
                <a:cs typeface="Arial"/>
              </a:rPr>
              <a:t> </a:t>
            </a:r>
            <a:r>
              <a:rPr sz="2400" spc="-10" dirty="0">
                <a:solidFill>
                  <a:schemeClr val="tx1">
                    <a:lumMod val="75000"/>
                    <a:lumOff val="25000"/>
                  </a:schemeClr>
                </a:solidFill>
                <a:cs typeface="Arial"/>
              </a:rPr>
              <a:t>course </a:t>
            </a:r>
            <a:r>
              <a:rPr sz="2400" dirty="0">
                <a:solidFill>
                  <a:schemeClr val="tx1">
                    <a:lumMod val="75000"/>
                    <a:lumOff val="25000"/>
                  </a:schemeClr>
                </a:solidFill>
                <a:cs typeface="Arial"/>
              </a:rPr>
              <a:t>intended</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to</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teach</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you</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general</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programming</a:t>
            </a:r>
            <a:r>
              <a:rPr sz="2400" spc="-65" dirty="0">
                <a:solidFill>
                  <a:schemeClr val="tx1">
                    <a:lumMod val="75000"/>
                    <a:lumOff val="25000"/>
                  </a:schemeClr>
                </a:solidFill>
                <a:cs typeface="Arial"/>
              </a:rPr>
              <a:t> </a:t>
            </a:r>
            <a:r>
              <a:rPr sz="2400" spc="-10" dirty="0">
                <a:solidFill>
                  <a:schemeClr val="tx1">
                    <a:lumMod val="75000"/>
                    <a:lumOff val="25000"/>
                  </a:schemeClr>
                </a:solidFill>
                <a:cs typeface="Arial"/>
              </a:rPr>
              <a:t>techniques</a:t>
            </a:r>
            <a:endParaRPr sz="2400" dirty="0">
              <a:solidFill>
                <a:schemeClr val="tx1">
                  <a:lumMod val="75000"/>
                  <a:lumOff val="25000"/>
                </a:schemeClr>
              </a:solidFill>
              <a:cs typeface="Arial"/>
            </a:endParaRPr>
          </a:p>
          <a:p>
            <a:pPr marL="469900" marR="5080" lvl="1" indent="-182880">
              <a:spcBef>
                <a:spcPts val="505"/>
              </a:spcBef>
              <a:buClr>
                <a:srgbClr val="93A299"/>
              </a:buClr>
              <a:buSzPct val="85000"/>
              <a:buFont typeface="Lucida Sans Unicode"/>
              <a:buChar char="-"/>
              <a:tabLst>
                <a:tab pos="469900" algn="l"/>
              </a:tabLst>
            </a:pPr>
            <a:r>
              <a:rPr sz="2400" spc="-25" dirty="0">
                <a:solidFill>
                  <a:schemeClr val="tx1">
                    <a:lumMod val="75000"/>
                    <a:lumOff val="25000"/>
                  </a:schemeClr>
                </a:solidFill>
                <a:cs typeface="Arial"/>
              </a:rPr>
              <a:t>You’re</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welcome</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to</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work</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in</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whatever</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language(s)</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you</a:t>
            </a:r>
            <a:r>
              <a:rPr sz="2400" spc="-60" dirty="0">
                <a:solidFill>
                  <a:schemeClr val="tx1">
                    <a:lumMod val="75000"/>
                    <a:lumOff val="25000"/>
                  </a:schemeClr>
                </a:solidFill>
                <a:cs typeface="Arial"/>
              </a:rPr>
              <a:t> </a:t>
            </a:r>
            <a:r>
              <a:rPr sz="2400" spc="-10" dirty="0">
                <a:solidFill>
                  <a:schemeClr val="tx1">
                    <a:lumMod val="75000"/>
                    <a:lumOff val="25000"/>
                  </a:schemeClr>
                </a:solidFill>
                <a:cs typeface="Arial"/>
              </a:rPr>
              <a:t>prefer,</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but</a:t>
            </a:r>
            <a:r>
              <a:rPr sz="2400" spc="-60" dirty="0">
                <a:solidFill>
                  <a:schemeClr val="tx1">
                    <a:lumMod val="75000"/>
                    <a:lumOff val="25000"/>
                  </a:schemeClr>
                </a:solidFill>
                <a:cs typeface="Arial"/>
              </a:rPr>
              <a:t> </a:t>
            </a:r>
            <a:r>
              <a:rPr sz="2400" spc="-25" dirty="0">
                <a:solidFill>
                  <a:schemeClr val="tx1">
                    <a:lumMod val="75000"/>
                    <a:lumOff val="25000"/>
                  </a:schemeClr>
                </a:solidFill>
                <a:cs typeface="Arial"/>
              </a:rPr>
              <a:t>I’m </a:t>
            </a:r>
            <a:r>
              <a:rPr sz="2400" dirty="0">
                <a:solidFill>
                  <a:schemeClr val="tx1">
                    <a:lumMod val="75000"/>
                    <a:lumOff val="25000"/>
                  </a:schemeClr>
                </a:solidFill>
                <a:cs typeface="Arial"/>
              </a:rPr>
              <a:t>more</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helpful</a:t>
            </a:r>
            <a:r>
              <a:rPr sz="2400" spc="-30" dirty="0">
                <a:solidFill>
                  <a:schemeClr val="tx1">
                    <a:lumMod val="75000"/>
                    <a:lumOff val="25000"/>
                  </a:schemeClr>
                </a:solidFill>
                <a:cs typeface="Arial"/>
              </a:rPr>
              <a:t> </a:t>
            </a:r>
            <a:r>
              <a:rPr sz="2400" dirty="0">
                <a:solidFill>
                  <a:schemeClr val="tx1">
                    <a:lumMod val="75000"/>
                    <a:lumOff val="25000"/>
                  </a:schemeClr>
                </a:solidFill>
                <a:cs typeface="Arial"/>
              </a:rPr>
              <a:t>in</a:t>
            </a:r>
            <a:r>
              <a:rPr sz="2400" spc="-35" dirty="0">
                <a:solidFill>
                  <a:schemeClr val="tx1">
                    <a:lumMod val="75000"/>
                    <a:lumOff val="25000"/>
                  </a:schemeClr>
                </a:solidFill>
                <a:cs typeface="Arial"/>
              </a:rPr>
              <a:t> </a:t>
            </a:r>
            <a:r>
              <a:rPr sz="2400" dirty="0">
                <a:solidFill>
                  <a:schemeClr val="tx1">
                    <a:lumMod val="75000"/>
                    <a:lumOff val="25000"/>
                  </a:schemeClr>
                </a:solidFill>
                <a:cs typeface="Arial"/>
              </a:rPr>
              <a:t>the</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ones</a:t>
            </a:r>
            <a:r>
              <a:rPr sz="2400" spc="-35" dirty="0">
                <a:solidFill>
                  <a:schemeClr val="tx1">
                    <a:lumMod val="75000"/>
                    <a:lumOff val="25000"/>
                  </a:schemeClr>
                </a:solidFill>
                <a:cs typeface="Arial"/>
              </a:rPr>
              <a:t> </a:t>
            </a:r>
            <a:r>
              <a:rPr sz="2400" dirty="0">
                <a:solidFill>
                  <a:schemeClr val="tx1">
                    <a:lumMod val="75000"/>
                    <a:lumOff val="25000"/>
                  </a:schemeClr>
                </a:solidFill>
                <a:cs typeface="Arial"/>
              </a:rPr>
              <a:t>I</a:t>
            </a:r>
            <a:r>
              <a:rPr sz="2400" spc="-45" dirty="0">
                <a:solidFill>
                  <a:schemeClr val="tx1">
                    <a:lumMod val="75000"/>
                    <a:lumOff val="25000"/>
                  </a:schemeClr>
                </a:solidFill>
                <a:cs typeface="Arial"/>
              </a:rPr>
              <a:t> </a:t>
            </a:r>
            <a:r>
              <a:rPr sz="2400" dirty="0">
                <a:solidFill>
                  <a:schemeClr val="tx1">
                    <a:lumMod val="75000"/>
                    <a:lumOff val="25000"/>
                  </a:schemeClr>
                </a:solidFill>
                <a:cs typeface="Arial"/>
              </a:rPr>
              <a:t>know</a:t>
            </a:r>
            <a:r>
              <a:rPr sz="2400" spc="-25" dirty="0">
                <a:solidFill>
                  <a:schemeClr val="tx1">
                    <a:lumMod val="75000"/>
                    <a:lumOff val="25000"/>
                  </a:schemeClr>
                </a:solidFill>
                <a:cs typeface="Arial"/>
              </a:rPr>
              <a:t> </a:t>
            </a:r>
            <a:endParaRPr sz="2400" dirty="0">
              <a:solidFill>
                <a:schemeClr val="tx1">
                  <a:lumMod val="75000"/>
                  <a:lumOff val="25000"/>
                </a:schemeClr>
              </a:solidFill>
              <a:cs typeface="Segoe UI Symbol"/>
            </a:endParaRPr>
          </a:p>
          <a:p>
            <a:pPr marL="194310" indent="-181610">
              <a:spcBef>
                <a:spcPts val="1210"/>
              </a:spcBef>
              <a:buClr>
                <a:srgbClr val="93A299"/>
              </a:buClr>
              <a:buSzPct val="83333"/>
              <a:buChar char="•"/>
              <a:tabLst>
                <a:tab pos="194310" algn="l"/>
              </a:tabLst>
            </a:pPr>
            <a:r>
              <a:rPr sz="2400" spc="-25" dirty="0">
                <a:solidFill>
                  <a:schemeClr val="tx1">
                    <a:lumMod val="75000"/>
                    <a:lumOff val="25000"/>
                  </a:schemeClr>
                </a:solidFill>
                <a:cs typeface="Arial"/>
              </a:rPr>
              <a:t>You’re</a:t>
            </a:r>
            <a:r>
              <a:rPr sz="2400" spc="-120" dirty="0">
                <a:solidFill>
                  <a:schemeClr val="tx1">
                    <a:lumMod val="75000"/>
                    <a:lumOff val="25000"/>
                  </a:schemeClr>
                </a:solidFill>
                <a:cs typeface="Arial"/>
              </a:rPr>
              <a:t> </a:t>
            </a:r>
            <a:r>
              <a:rPr sz="2400" dirty="0">
                <a:solidFill>
                  <a:schemeClr val="tx1">
                    <a:lumMod val="75000"/>
                    <a:lumOff val="25000"/>
                  </a:schemeClr>
                </a:solidFill>
                <a:cs typeface="Arial"/>
              </a:rPr>
              <a:t>comfortable</a:t>
            </a:r>
            <a:r>
              <a:rPr sz="2400" spc="-114" dirty="0">
                <a:solidFill>
                  <a:schemeClr val="tx1">
                    <a:lumMod val="75000"/>
                    <a:lumOff val="25000"/>
                  </a:schemeClr>
                </a:solidFill>
                <a:cs typeface="Arial"/>
              </a:rPr>
              <a:t> </a:t>
            </a:r>
            <a:r>
              <a:rPr sz="2400" dirty="0">
                <a:solidFill>
                  <a:schemeClr val="tx1">
                    <a:lumMod val="75000"/>
                    <a:lumOff val="25000"/>
                  </a:schemeClr>
                </a:solidFill>
                <a:cs typeface="Arial"/>
              </a:rPr>
              <a:t>asking</a:t>
            </a:r>
            <a:r>
              <a:rPr sz="2400" spc="-120" dirty="0">
                <a:solidFill>
                  <a:schemeClr val="tx1">
                    <a:lumMod val="75000"/>
                    <a:lumOff val="25000"/>
                  </a:schemeClr>
                </a:solidFill>
                <a:cs typeface="Arial"/>
              </a:rPr>
              <a:t> </a:t>
            </a:r>
            <a:r>
              <a:rPr sz="2400" spc="-10" dirty="0">
                <a:solidFill>
                  <a:schemeClr val="tx1">
                    <a:lumMod val="75000"/>
                    <a:lumOff val="25000"/>
                  </a:schemeClr>
                </a:solidFill>
                <a:cs typeface="Arial"/>
              </a:rPr>
              <a:t>questions</a:t>
            </a:r>
            <a:endParaRPr sz="2400" dirty="0">
              <a:solidFill>
                <a:schemeClr val="tx1">
                  <a:lumMod val="75000"/>
                  <a:lumOff val="25000"/>
                </a:schemeClr>
              </a:solidFill>
              <a:cs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C9EE1D-12BB-43F7-9A2A-893578DCA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43962A31-C54E-4762-B155-59777FED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0" name="Rectangle 19">
            <a:extLst>
              <a:ext uri="{FF2B5EF4-FFF2-40B4-BE49-F238E27FC236}">
                <a16:creationId xmlns:a16="http://schemas.microsoft.com/office/drawing/2014/main" id="{AA7850C8-8932-45FB-824D-8AB7D8469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28BB4B4-FCCA-4BB8-A5B5-7EDD9652D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12EA169-A2A5-D1CC-6884-C45059881EEE}"/>
              </a:ext>
            </a:extLst>
          </p:cNvPr>
          <p:cNvSpPr>
            <a:spLocks noGrp="1"/>
          </p:cNvSpPr>
          <p:nvPr>
            <p:ph type="title"/>
          </p:nvPr>
        </p:nvSpPr>
        <p:spPr>
          <a:xfrm>
            <a:off x="480607" y="1298448"/>
            <a:ext cx="3847930" cy="3255264"/>
          </a:xfrm>
        </p:spPr>
        <p:txBody>
          <a:bodyPr vert="horz" lIns="91440" tIns="45720" rIns="91440" bIns="45720" rtlCol="0" anchor="b">
            <a:normAutofit/>
          </a:bodyPr>
          <a:lstStyle/>
          <a:p>
            <a:r>
              <a:rPr lang="en-US" sz="5900" spc="-100"/>
              <a:t>Who Am I?</a:t>
            </a:r>
          </a:p>
        </p:txBody>
      </p:sp>
      <p:sp>
        <p:nvSpPr>
          <p:cNvPr id="24" name="Rectangle 23">
            <a:extLst>
              <a:ext uri="{FF2B5EF4-FFF2-40B4-BE49-F238E27FC236}">
                <a16:creationId xmlns:a16="http://schemas.microsoft.com/office/drawing/2014/main" id="{9EAD000C-FECC-4415-AB14-16AC3974C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758952"/>
            <a:ext cx="3379859" cy="3191490"/>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4A9CF7B-6D34-42D7-9614-7AA889926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758952"/>
            <a:ext cx="2849303" cy="18309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8DEA40E-A1A6-474E-BE3B-A06C929EB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4115150"/>
            <a:ext cx="3379859" cy="19838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72A6C1-76CF-4215-B818-52CFF4D7A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2722807"/>
            <a:ext cx="2849303" cy="33670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Run outline">
            <a:extLst>
              <a:ext uri="{FF2B5EF4-FFF2-40B4-BE49-F238E27FC236}">
                <a16:creationId xmlns:a16="http://schemas.microsoft.com/office/drawing/2014/main" id="{6A3406ED-FB70-F44B-830E-4E1BBBD5A69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5417903" y="1042986"/>
            <a:ext cx="1443039" cy="1443039"/>
          </a:xfrm>
          <a:prstGeom prst="rect">
            <a:avLst/>
          </a:prstGeom>
        </p:spPr>
      </p:pic>
      <p:sp>
        <p:nvSpPr>
          <p:cNvPr id="32" name="Rectangle 31">
            <a:extLst>
              <a:ext uri="{FF2B5EF4-FFF2-40B4-BE49-F238E27FC236}">
                <a16:creationId xmlns:a16="http://schemas.microsoft.com/office/drawing/2014/main" id="{E61CE9D6-3D74-4540-A98B-232824586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1" name="Graphic 10" descr="Deciduous tree outline">
            <a:extLst>
              <a:ext uri="{FF2B5EF4-FFF2-40B4-BE49-F238E27FC236}">
                <a16:creationId xmlns:a16="http://schemas.microsoft.com/office/drawing/2014/main" id="{3C0224A4-C520-E780-ADA9-8D7643AD42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24121" y="1686356"/>
            <a:ext cx="1443039" cy="1443039"/>
          </a:xfrm>
          <a:prstGeom prst="rect">
            <a:avLst/>
          </a:prstGeom>
        </p:spPr>
      </p:pic>
      <p:pic>
        <p:nvPicPr>
          <p:cNvPr id="9" name="Graphic 8" descr="Rolling Pin outline">
            <a:extLst>
              <a:ext uri="{FF2B5EF4-FFF2-40B4-BE49-F238E27FC236}">
                <a16:creationId xmlns:a16="http://schemas.microsoft.com/office/drawing/2014/main" id="{AE69D74D-A666-F8C0-0A8E-FDFF489EDF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53568" y="2496714"/>
            <a:ext cx="1443039" cy="1443039"/>
          </a:xfrm>
          <a:prstGeom prst="rect">
            <a:avLst/>
          </a:prstGeom>
        </p:spPr>
      </p:pic>
      <p:pic>
        <p:nvPicPr>
          <p:cNvPr id="6" name="Graphic 5" descr="Computer outline">
            <a:extLst>
              <a:ext uri="{FF2B5EF4-FFF2-40B4-BE49-F238E27FC236}">
                <a16:creationId xmlns:a16="http://schemas.microsoft.com/office/drawing/2014/main" id="{19ED5668-2A51-3705-E494-1F9EDC7DB51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78028" y="2744866"/>
            <a:ext cx="1528359" cy="1528359"/>
          </a:xfrm>
          <a:prstGeom prst="rect">
            <a:avLst/>
          </a:prstGeom>
        </p:spPr>
      </p:pic>
      <p:pic>
        <p:nvPicPr>
          <p:cNvPr id="8" name="Graphic 7" descr="Diploma roll outline">
            <a:extLst>
              <a:ext uri="{FF2B5EF4-FFF2-40B4-BE49-F238E27FC236}">
                <a16:creationId xmlns:a16="http://schemas.microsoft.com/office/drawing/2014/main" id="{E674053C-30DF-5BCD-240B-E0DCA5D71B4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8842116">
            <a:off x="9694853" y="3284573"/>
            <a:ext cx="1967141" cy="1967141"/>
          </a:xfrm>
          <a:prstGeom prst="rect">
            <a:avLst/>
          </a:prstGeom>
        </p:spPr>
      </p:pic>
      <p:sp>
        <p:nvSpPr>
          <p:cNvPr id="10" name="TextBox 9">
            <a:extLst>
              <a:ext uri="{FF2B5EF4-FFF2-40B4-BE49-F238E27FC236}">
                <a16:creationId xmlns:a16="http://schemas.microsoft.com/office/drawing/2014/main" id="{79FD14AA-591B-F28C-8215-7450A2F88E59}"/>
              </a:ext>
            </a:extLst>
          </p:cNvPr>
          <p:cNvSpPr txBox="1"/>
          <p:nvPr/>
        </p:nvSpPr>
        <p:spPr>
          <a:xfrm rot="18974100">
            <a:off x="10334367" y="3866460"/>
            <a:ext cx="478464" cy="369332"/>
          </a:xfrm>
          <a:prstGeom prst="rect">
            <a:avLst/>
          </a:prstGeom>
          <a:noFill/>
        </p:spPr>
        <p:txBody>
          <a:bodyPr wrap="none" rtlCol="0">
            <a:spAutoFit/>
          </a:bodyPr>
          <a:lstStyle/>
          <a:p>
            <a:r>
              <a:rPr lang="en-US" b="1" dirty="0"/>
              <a:t>Dr.</a:t>
            </a:r>
          </a:p>
        </p:txBody>
      </p:sp>
      <p:pic>
        <p:nvPicPr>
          <p:cNvPr id="13" name="Graphic 12" descr="Periodic Graph outline">
            <a:extLst>
              <a:ext uri="{FF2B5EF4-FFF2-40B4-BE49-F238E27FC236}">
                <a16:creationId xmlns:a16="http://schemas.microsoft.com/office/drawing/2014/main" id="{C4D15C3F-ADC6-EA65-1011-17F25178886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626020" y="4988630"/>
            <a:ext cx="914400" cy="914400"/>
          </a:xfrm>
          <a:prstGeom prst="rect">
            <a:avLst/>
          </a:prstGeom>
        </p:spPr>
      </p:pic>
      <p:pic>
        <p:nvPicPr>
          <p:cNvPr id="15" name="Graphic 14" descr="Scatterplot outline">
            <a:extLst>
              <a:ext uri="{FF2B5EF4-FFF2-40B4-BE49-F238E27FC236}">
                <a16:creationId xmlns:a16="http://schemas.microsoft.com/office/drawing/2014/main" id="{52EF2DA9-FE0A-3D65-91F6-152AA6793D0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53008" y="4988630"/>
            <a:ext cx="914400" cy="914400"/>
          </a:xfrm>
          <a:prstGeom prst="rect">
            <a:avLst/>
          </a:prstGeom>
        </p:spPr>
      </p:pic>
      <p:pic>
        <p:nvPicPr>
          <p:cNvPr id="19" name="Graphic 18" descr="Bar chart outline">
            <a:extLst>
              <a:ext uri="{FF2B5EF4-FFF2-40B4-BE49-F238E27FC236}">
                <a16:creationId xmlns:a16="http://schemas.microsoft.com/office/drawing/2014/main" id="{4C310D26-A60B-2D5E-7BBC-EC5802DE00A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487465" y="4988630"/>
            <a:ext cx="914400" cy="914400"/>
          </a:xfrm>
          <a:prstGeom prst="rect">
            <a:avLst/>
          </a:prstGeom>
        </p:spPr>
      </p:pic>
      <p:pic>
        <p:nvPicPr>
          <p:cNvPr id="4" name="Picture 2" descr="Progress Pride Flag Download - Make Badges">
            <a:extLst>
              <a:ext uri="{FF2B5EF4-FFF2-40B4-BE49-F238E27FC236}">
                <a16:creationId xmlns:a16="http://schemas.microsoft.com/office/drawing/2014/main" id="{E3C4DD0A-50C0-5970-4CE0-38470792B014}"/>
              </a:ext>
            </a:extLst>
          </p:cNvPr>
          <p:cNvPicPr>
            <a:picLocks noChangeAspect="1" noChangeArrowheads="1"/>
          </p:cNvPicPr>
          <p:nvPr/>
        </p:nvPicPr>
        <p:blipFill>
          <a:blip r:embed="rId18">
            <a:alphaModFix amt="20000"/>
            <a:extLst>
              <a:ext uri="{28A0092B-C50C-407E-A947-70E740481C1C}">
                <a14:useLocalDpi xmlns:a14="http://schemas.microsoft.com/office/drawing/2010/main" val="0"/>
              </a:ext>
            </a:extLst>
          </a:blip>
          <a:srcRect/>
          <a:stretch>
            <a:fillRect/>
          </a:stretch>
        </p:blipFill>
        <p:spPr bwMode="auto">
          <a:xfrm>
            <a:off x="6718958" y="5171644"/>
            <a:ext cx="1688677" cy="845217"/>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descr="Business Growth outline">
            <a:extLst>
              <a:ext uri="{FF2B5EF4-FFF2-40B4-BE49-F238E27FC236}">
                <a16:creationId xmlns:a16="http://schemas.microsoft.com/office/drawing/2014/main" id="{BA70DCEE-47AA-E958-C83C-EEEEC7DC1BD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888744" y="4205975"/>
            <a:ext cx="1896798" cy="1896798"/>
          </a:xfrm>
          <a:prstGeom prst="rect">
            <a:avLst/>
          </a:prstGeom>
        </p:spPr>
      </p:pic>
      <p:pic>
        <p:nvPicPr>
          <p:cNvPr id="1026" name="Picture 2" descr="Amazon.com : Black Lives Matter Flag 3x5ft Poly : Patio, Lawn &amp; Garden">
            <a:extLst>
              <a:ext uri="{FF2B5EF4-FFF2-40B4-BE49-F238E27FC236}">
                <a16:creationId xmlns:a16="http://schemas.microsoft.com/office/drawing/2014/main" id="{364A768E-0A0B-D88B-8F7D-27F93FBE8C8F}"/>
              </a:ext>
            </a:extLst>
          </p:cNvPr>
          <p:cNvPicPr>
            <a:picLocks noChangeAspect="1" noChangeArrowheads="1"/>
          </p:cNvPicPr>
          <p:nvPr/>
        </p:nvPicPr>
        <p:blipFill rotWithShape="1">
          <a:blip r:embed="rId21">
            <a:alphaModFix amt="21000"/>
            <a:extLst>
              <a:ext uri="{28A0092B-C50C-407E-A947-70E740481C1C}">
                <a14:useLocalDpi xmlns:a14="http://schemas.microsoft.com/office/drawing/2010/main" val="0"/>
              </a:ext>
            </a:extLst>
          </a:blip>
          <a:srcRect l="2982"/>
          <a:stretch/>
        </p:blipFill>
        <p:spPr bwMode="auto">
          <a:xfrm>
            <a:off x="5179753" y="4192523"/>
            <a:ext cx="1584379" cy="979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1836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54"/>
          <p:cNvSpPr txBox="1">
            <a:spLocks noGrp="1"/>
          </p:cNvSpPr>
          <p:nvPr>
            <p:ph type="title"/>
          </p:nvPr>
        </p:nvSpPr>
        <p:spPr>
          <a:xfrm>
            <a:off x="249382" y="2438399"/>
            <a:ext cx="3075709" cy="1911927"/>
          </a:xfrm>
          <a:prstGeom prst="rect">
            <a:avLst/>
          </a:prstGeom>
          <a:noFill/>
          <a:ln>
            <a:noFill/>
          </a:ln>
        </p:spPr>
        <p:txBody>
          <a:bodyPr spcFirstLastPara="1" wrap="square" lIns="91425" tIns="45700" rIns="91425" bIns="45700" anchor="ctr" anchorCtr="0">
            <a:noAutofit/>
          </a:bodyPr>
          <a:lstStyle/>
          <a:p>
            <a:r>
              <a:rPr lang="en-US" dirty="0"/>
              <a:t>What you can expect from me</a:t>
            </a:r>
            <a:endParaRPr dirty="0"/>
          </a:p>
        </p:txBody>
      </p:sp>
      <p:sp>
        <p:nvSpPr>
          <p:cNvPr id="466" name="Google Shape;466;p54"/>
          <p:cNvSpPr txBox="1">
            <a:spLocks noGrp="1"/>
          </p:cNvSpPr>
          <p:nvPr>
            <p:ph idx="1"/>
          </p:nvPr>
        </p:nvSpPr>
        <p:spPr>
          <a:xfrm>
            <a:off x="3491346" y="838200"/>
            <a:ext cx="8229600" cy="5181600"/>
          </a:xfrm>
          <a:prstGeom prst="rect">
            <a:avLst/>
          </a:prstGeom>
          <a:noFill/>
          <a:ln>
            <a:noFill/>
          </a:ln>
        </p:spPr>
        <p:txBody>
          <a:bodyPr spcFirstLastPara="1" wrap="square" lIns="91425" tIns="45700" rIns="91425" bIns="45700" anchor="t" anchorCtr="0">
            <a:noAutofit/>
          </a:bodyPr>
          <a:lstStyle/>
          <a:p>
            <a:pPr marL="182880" indent="-182880">
              <a:spcBef>
                <a:spcPts val="0"/>
              </a:spcBef>
            </a:pPr>
            <a:r>
              <a:rPr lang="en-US" sz="2400" dirty="0"/>
              <a:t>I’m flexible </a:t>
            </a:r>
            <a:r>
              <a:rPr lang="en-US" sz="2400" dirty="0" err="1"/>
              <a:t>w.r.t.</a:t>
            </a:r>
            <a:r>
              <a:rPr lang="en-US" sz="2400" dirty="0"/>
              <a:t> the topics we cover: </a:t>
            </a:r>
            <a:endParaRPr sz="2400" dirty="0"/>
          </a:p>
          <a:p>
            <a:pPr marL="457200" lvl="1" indent="-190500">
              <a:spcBef>
                <a:spcPts val="320"/>
              </a:spcBef>
              <a:buSzPts val="1360"/>
            </a:pPr>
            <a:r>
              <a:rPr lang="en-US" sz="2400" dirty="0"/>
              <a:t>This course is a collaboration</a:t>
            </a:r>
            <a:endParaRPr sz="2400" dirty="0"/>
          </a:p>
          <a:p>
            <a:pPr marL="457200" lvl="1" indent="-190500">
              <a:spcBef>
                <a:spcPts val="320"/>
              </a:spcBef>
              <a:buSzPts val="1360"/>
            </a:pPr>
            <a:r>
              <a:rPr lang="en-US" sz="2400" dirty="0"/>
              <a:t>If there’s something you want to learn that’s not on the agenda, speak up!</a:t>
            </a:r>
          </a:p>
          <a:p>
            <a:pPr marL="457200" lvl="1" indent="-190500">
              <a:spcBef>
                <a:spcPts val="320"/>
              </a:spcBef>
              <a:buSzPts val="1360"/>
            </a:pPr>
            <a:r>
              <a:rPr lang="en-US" sz="2400" dirty="0"/>
              <a:t>If I’m doing something that doesn’t work for you (Font too small on presentations? Speaking too quickly? Using a marker or color you can’t see?), please let me know!</a:t>
            </a:r>
          </a:p>
          <a:p>
            <a:pPr marL="457200" lvl="1" indent="-190500">
              <a:spcBef>
                <a:spcPts val="320"/>
              </a:spcBef>
              <a:buSzPts val="1360"/>
            </a:pPr>
            <a:endParaRPr lang="en-US" sz="2400" dirty="0"/>
          </a:p>
          <a:p>
            <a:pPr marL="0" indent="0">
              <a:spcBef>
                <a:spcPts val="320"/>
              </a:spcBef>
              <a:buSzPts val="1360"/>
              <a:buNone/>
            </a:pPr>
            <a:r>
              <a:rPr lang="en-US" sz="2400" dirty="0"/>
              <a:t>I’m here to help you succeed, and I believe you all have the ability to succeed </a:t>
            </a:r>
            <a:endParaRPr sz="24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51"/>
          <p:cNvSpPr txBox="1">
            <a:spLocks noGrp="1"/>
          </p:cNvSpPr>
          <p:nvPr>
            <p:ph type="title"/>
          </p:nvPr>
        </p:nvSpPr>
        <p:spPr>
          <a:xfrm>
            <a:off x="193964" y="2750128"/>
            <a:ext cx="8229600" cy="990600"/>
          </a:xfrm>
          <a:prstGeom prst="rect">
            <a:avLst/>
          </a:prstGeom>
          <a:noFill/>
          <a:ln>
            <a:noFill/>
          </a:ln>
        </p:spPr>
        <p:txBody>
          <a:bodyPr spcFirstLastPara="1" wrap="square" lIns="91425" tIns="45700" rIns="91425" bIns="45700" anchor="ctr" anchorCtr="0">
            <a:noAutofit/>
          </a:bodyPr>
          <a:lstStyle/>
          <a:p>
            <a:r>
              <a:rPr lang="en-US" dirty="0"/>
              <a:t>Course project</a:t>
            </a:r>
            <a:endParaRPr dirty="0"/>
          </a:p>
        </p:txBody>
      </p:sp>
      <p:sp>
        <p:nvSpPr>
          <p:cNvPr id="447" name="Google Shape;447;p51"/>
          <p:cNvSpPr txBox="1">
            <a:spLocks noGrp="1"/>
          </p:cNvSpPr>
          <p:nvPr>
            <p:ph idx="1"/>
          </p:nvPr>
        </p:nvSpPr>
        <p:spPr>
          <a:xfrm>
            <a:off x="3477491" y="800100"/>
            <a:ext cx="8229600" cy="5257800"/>
          </a:xfrm>
          <a:prstGeom prst="rect">
            <a:avLst/>
          </a:prstGeom>
          <a:noFill/>
          <a:ln>
            <a:noFill/>
          </a:ln>
        </p:spPr>
        <p:txBody>
          <a:bodyPr spcFirstLastPara="1" wrap="square" lIns="91425" tIns="45700" rIns="91425" bIns="45700" anchor="t" anchorCtr="0">
            <a:noAutofit/>
          </a:bodyPr>
          <a:lstStyle/>
          <a:p>
            <a:pPr marL="125729" indent="-11429">
              <a:lnSpc>
                <a:spcPct val="90000"/>
              </a:lnSpc>
              <a:spcBef>
                <a:spcPts val="0"/>
              </a:spcBef>
              <a:buNone/>
            </a:pPr>
            <a:endParaRPr sz="2400" dirty="0"/>
          </a:p>
          <a:p>
            <a:pPr marL="468630" indent="-354330">
              <a:lnSpc>
                <a:spcPct val="90000"/>
              </a:lnSpc>
              <a:spcBef>
                <a:spcPts val="0"/>
              </a:spcBef>
            </a:pPr>
            <a:r>
              <a:rPr lang="en-US" sz="2400" dirty="0"/>
              <a:t>Goals:</a:t>
            </a:r>
            <a:endParaRPr sz="2400" dirty="0"/>
          </a:p>
          <a:p>
            <a:pPr marL="742950" lvl="1" indent="-349249">
              <a:lnSpc>
                <a:spcPct val="90000"/>
              </a:lnSpc>
              <a:spcBef>
                <a:spcPts val="0"/>
              </a:spcBef>
              <a:buSzPts val="1530"/>
            </a:pPr>
            <a:r>
              <a:rPr lang="en-US" sz="2400" dirty="0"/>
              <a:t>Learn how to break big, unwieldy questions down into clear, manageable problems</a:t>
            </a:r>
          </a:p>
          <a:p>
            <a:pPr marL="742950" lvl="1" indent="-349249">
              <a:lnSpc>
                <a:spcPct val="90000"/>
              </a:lnSpc>
              <a:spcBef>
                <a:spcPts val="0"/>
              </a:spcBef>
              <a:buSzPts val="1530"/>
            </a:pPr>
            <a:r>
              <a:rPr lang="en-US" sz="2400" dirty="0"/>
              <a:t>Figure out if/how the techniques we cover in class apply to</a:t>
            </a:r>
          </a:p>
          <a:p>
            <a:pPr marL="742950" lvl="1" indent="-349249">
              <a:lnSpc>
                <a:spcPct val="90000"/>
              </a:lnSpc>
              <a:spcBef>
                <a:spcPts val="0"/>
              </a:spcBef>
              <a:buSzPts val="1530"/>
            </a:pPr>
            <a:r>
              <a:rPr lang="en-US" sz="2400" dirty="0"/>
              <a:t>your specific problems</a:t>
            </a:r>
          </a:p>
          <a:p>
            <a:pPr marL="742950" lvl="1" indent="-349249">
              <a:lnSpc>
                <a:spcPct val="90000"/>
              </a:lnSpc>
              <a:spcBef>
                <a:spcPts val="0"/>
              </a:spcBef>
              <a:buSzPts val="1530"/>
            </a:pPr>
            <a:r>
              <a:rPr lang="en-US" sz="2400" dirty="0"/>
              <a:t>Build VA systems to address them</a:t>
            </a:r>
          </a:p>
          <a:p>
            <a:pPr marL="400050" lvl="1" indent="-6350">
              <a:lnSpc>
                <a:spcPct val="90000"/>
              </a:lnSpc>
              <a:spcBef>
                <a:spcPts val="0"/>
              </a:spcBef>
              <a:buNone/>
            </a:pPr>
            <a:endParaRPr sz="2400" b="1" dirty="0"/>
          </a:p>
          <a:p>
            <a:pPr marL="468630" indent="-354330">
              <a:lnSpc>
                <a:spcPct val="90000"/>
              </a:lnSpc>
              <a:spcBef>
                <a:spcPts val="0"/>
              </a:spcBef>
            </a:pPr>
            <a:r>
              <a:rPr lang="en-US" sz="2400" dirty="0"/>
              <a:t>Several (graded) milestones along the way</a:t>
            </a:r>
            <a:endParaRPr sz="2400" dirty="0"/>
          </a:p>
          <a:p>
            <a:pPr marL="125729" indent="-11429">
              <a:lnSpc>
                <a:spcPct val="90000"/>
              </a:lnSpc>
              <a:spcBef>
                <a:spcPts val="0"/>
              </a:spcBef>
              <a:buNone/>
            </a:pPr>
            <a:endParaRPr sz="2400" dirty="0"/>
          </a:p>
          <a:p>
            <a:pPr marL="468630" indent="-354330">
              <a:lnSpc>
                <a:spcPct val="90000"/>
              </a:lnSpc>
              <a:spcBef>
                <a:spcPts val="0"/>
              </a:spcBef>
            </a:pPr>
            <a:r>
              <a:rPr lang="en-US" sz="2400" dirty="0"/>
              <a:t>Demos and discussion on the final day of class</a:t>
            </a:r>
            <a:endParaRPr sz="2400" dirty="0"/>
          </a:p>
          <a:p>
            <a:pPr marL="857250" lvl="1" indent="-334010">
              <a:lnSpc>
                <a:spcPct val="90000"/>
              </a:lnSpc>
              <a:spcBef>
                <a:spcPts val="0"/>
              </a:spcBef>
              <a:buSzPts val="2040"/>
              <a:buNone/>
            </a:pPr>
            <a:endParaRPr sz="2400" dirty="0"/>
          </a:p>
          <a:p>
            <a:pPr marL="125729" indent="-11429" algn="ctr">
              <a:lnSpc>
                <a:spcPct val="90000"/>
              </a:lnSpc>
              <a:spcBef>
                <a:spcPts val="0"/>
              </a:spcBef>
              <a:buNone/>
            </a:pPr>
            <a:r>
              <a:rPr lang="en-US" sz="2400" b="1" dirty="0"/>
              <a:t>gain real experience | solve real problems </a:t>
            </a:r>
            <a:endParaRPr sz="2400" dirty="0"/>
          </a:p>
          <a:p>
            <a:pPr marL="125729" indent="-11429" algn="ctr">
              <a:lnSpc>
                <a:spcPct val="90000"/>
              </a:lnSpc>
              <a:spcBef>
                <a:spcPts val="0"/>
              </a:spcBef>
              <a:buNone/>
            </a:pPr>
            <a:r>
              <a:rPr lang="en-US" sz="2400" b="1" dirty="0"/>
              <a:t>build real relationships</a:t>
            </a:r>
            <a:endParaRPr sz="2400" b="1" dirty="0"/>
          </a:p>
          <a:p>
            <a:pPr marL="182880" indent="-53339">
              <a:lnSpc>
                <a:spcPct val="90000"/>
              </a:lnSpc>
              <a:buNone/>
            </a:pPr>
            <a:endParaRPr sz="24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6"/>
          <p:cNvSpPr txBox="1">
            <a:spLocks noGrp="1"/>
          </p:cNvSpPr>
          <p:nvPr>
            <p:ph type="title"/>
          </p:nvPr>
        </p:nvSpPr>
        <p:spPr>
          <a:xfrm>
            <a:off x="401782" y="2933700"/>
            <a:ext cx="8229600" cy="990600"/>
          </a:xfrm>
          <a:prstGeom prst="rect">
            <a:avLst/>
          </a:prstGeom>
          <a:noFill/>
          <a:ln>
            <a:noFill/>
          </a:ln>
        </p:spPr>
        <p:txBody>
          <a:bodyPr spcFirstLastPara="1" wrap="square" lIns="91425" tIns="45700" rIns="91425" bIns="45700" anchor="ctr" anchorCtr="0">
            <a:noAutofit/>
          </a:bodyPr>
          <a:lstStyle/>
          <a:p>
            <a:r>
              <a:rPr lang="en-US" dirty="0"/>
              <a:t>Questions?</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864AC-5049-3BB5-4EC9-FC62E80AF6D0}"/>
              </a:ext>
            </a:extLst>
          </p:cNvPr>
          <p:cNvSpPr>
            <a:spLocks noGrp="1"/>
          </p:cNvSpPr>
          <p:nvPr>
            <p:ph type="title"/>
          </p:nvPr>
        </p:nvSpPr>
        <p:spPr/>
        <p:txBody>
          <a:bodyPr/>
          <a:lstStyle/>
          <a:p>
            <a:r>
              <a:rPr lang="en-US" dirty="0"/>
              <a:t>Who Are You?</a:t>
            </a:r>
          </a:p>
        </p:txBody>
      </p:sp>
      <p:sp>
        <p:nvSpPr>
          <p:cNvPr id="3" name="Content Placeholder 2">
            <a:extLst>
              <a:ext uri="{FF2B5EF4-FFF2-40B4-BE49-F238E27FC236}">
                <a16:creationId xmlns:a16="http://schemas.microsoft.com/office/drawing/2014/main" id="{44987BA5-3E19-47E8-E063-2A2122F97892}"/>
              </a:ext>
            </a:extLst>
          </p:cNvPr>
          <p:cNvSpPr>
            <a:spLocks noGrp="1"/>
          </p:cNvSpPr>
          <p:nvPr>
            <p:ph idx="1"/>
          </p:nvPr>
        </p:nvSpPr>
        <p:spPr>
          <a:xfrm>
            <a:off x="3869268" y="257175"/>
            <a:ext cx="7260695" cy="6386513"/>
          </a:xfrm>
        </p:spPr>
        <p:txBody>
          <a:bodyPr anchor="t">
            <a:normAutofit/>
          </a:bodyPr>
          <a:lstStyle/>
          <a:p>
            <a:r>
              <a:rPr lang="en-US" sz="2400" dirty="0"/>
              <a:t>Form groups of 3</a:t>
            </a:r>
          </a:p>
          <a:p>
            <a:r>
              <a:rPr lang="en-US" sz="2400" dirty="0"/>
              <a:t>Introduce yourselves </a:t>
            </a:r>
            <a:r>
              <a:rPr lang="en-US" sz="2400" dirty="0">
                <a:solidFill>
                  <a:schemeClr val="tx1">
                    <a:lumMod val="50000"/>
                    <a:lumOff val="50000"/>
                  </a:schemeClr>
                </a:solidFill>
              </a:rPr>
              <a:t>(name, pronouns)</a:t>
            </a:r>
          </a:p>
          <a:p>
            <a:r>
              <a:rPr lang="en-US" sz="2400" dirty="0"/>
              <a:t>Share:</a:t>
            </a:r>
          </a:p>
          <a:p>
            <a:pPr lvl="1"/>
            <a:r>
              <a:rPr lang="en-US" sz="2400" dirty="0"/>
              <a:t>A highlight of your summer break</a:t>
            </a:r>
          </a:p>
          <a:p>
            <a:r>
              <a:rPr lang="en-US" sz="2400" dirty="0"/>
              <a:t>Find 1 thing that your entire group has in common </a:t>
            </a:r>
            <a:r>
              <a:rPr lang="en-US" sz="2400" dirty="0">
                <a:solidFill>
                  <a:schemeClr val="tx1">
                    <a:lumMod val="50000"/>
                    <a:lumOff val="50000"/>
                  </a:schemeClr>
                </a:solidFill>
              </a:rPr>
              <a:t>(favorite color? hometown? left-handed? Be creative!) </a:t>
            </a:r>
          </a:p>
          <a:p>
            <a:r>
              <a:rPr lang="en-US" sz="2400" dirty="0"/>
              <a:t>After about 5 minutes we will go around, introduce ourselves, and share what each group has in common</a:t>
            </a:r>
          </a:p>
        </p:txBody>
      </p:sp>
    </p:spTree>
    <p:extLst>
      <p:ext uri="{BB962C8B-B14F-4D97-AF65-F5344CB8AC3E}">
        <p14:creationId xmlns:p14="http://schemas.microsoft.com/office/powerpoint/2010/main" val="1490261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864AC-5049-3BB5-4EC9-FC62E80AF6D0}"/>
              </a:ext>
            </a:extLst>
          </p:cNvPr>
          <p:cNvSpPr>
            <a:spLocks noGrp="1"/>
          </p:cNvSpPr>
          <p:nvPr>
            <p:ph type="title"/>
          </p:nvPr>
        </p:nvSpPr>
        <p:spPr/>
        <p:txBody>
          <a:bodyPr/>
          <a:lstStyle/>
          <a:p>
            <a:r>
              <a:rPr lang="en-US" dirty="0"/>
              <a:t>Who Are You?</a:t>
            </a:r>
          </a:p>
        </p:txBody>
      </p:sp>
      <p:sp>
        <p:nvSpPr>
          <p:cNvPr id="3" name="Content Placeholder 2">
            <a:extLst>
              <a:ext uri="{FF2B5EF4-FFF2-40B4-BE49-F238E27FC236}">
                <a16:creationId xmlns:a16="http://schemas.microsoft.com/office/drawing/2014/main" id="{44987BA5-3E19-47E8-E063-2A2122F97892}"/>
              </a:ext>
            </a:extLst>
          </p:cNvPr>
          <p:cNvSpPr>
            <a:spLocks noGrp="1"/>
          </p:cNvSpPr>
          <p:nvPr>
            <p:ph idx="1"/>
          </p:nvPr>
        </p:nvSpPr>
        <p:spPr>
          <a:xfrm>
            <a:off x="3869268" y="568036"/>
            <a:ext cx="7260695" cy="6075652"/>
          </a:xfrm>
        </p:spPr>
        <p:txBody>
          <a:bodyPr anchor="t">
            <a:normAutofit/>
          </a:bodyPr>
          <a:lstStyle/>
          <a:p>
            <a:r>
              <a:rPr lang="en-US" sz="2400" dirty="0"/>
              <a:t>Form </a:t>
            </a:r>
            <a:r>
              <a:rPr lang="en-US" sz="2400" b="1" dirty="0">
                <a:highlight>
                  <a:srgbClr val="FFFF00"/>
                </a:highlight>
              </a:rPr>
              <a:t>new groups</a:t>
            </a:r>
            <a:r>
              <a:rPr lang="en-US" sz="2400" b="1" dirty="0"/>
              <a:t> </a:t>
            </a:r>
            <a:r>
              <a:rPr lang="en-US" sz="2400" dirty="0"/>
              <a:t>of 3 </a:t>
            </a:r>
            <a:r>
              <a:rPr lang="en-US" sz="2400" dirty="0">
                <a:solidFill>
                  <a:schemeClr val="tx1">
                    <a:lumMod val="50000"/>
                    <a:lumOff val="50000"/>
                  </a:schemeClr>
                </a:solidFill>
              </a:rPr>
              <a:t>(move around!)</a:t>
            </a:r>
          </a:p>
          <a:p>
            <a:r>
              <a:rPr lang="en-US" sz="2400" dirty="0"/>
              <a:t>Introduce yourselves </a:t>
            </a:r>
            <a:r>
              <a:rPr lang="en-US" sz="2400" dirty="0">
                <a:solidFill>
                  <a:schemeClr val="tx1">
                    <a:lumMod val="50000"/>
                    <a:lumOff val="50000"/>
                  </a:schemeClr>
                </a:solidFill>
              </a:rPr>
              <a:t>(name, pronouns)</a:t>
            </a:r>
          </a:p>
          <a:p>
            <a:r>
              <a:rPr lang="en-US" sz="2400" dirty="0"/>
              <a:t>Share:</a:t>
            </a:r>
          </a:p>
          <a:p>
            <a:pPr lvl="1"/>
            <a:r>
              <a:rPr lang="en-US" sz="2400" dirty="0"/>
              <a:t>Would you rather live with Cheeto dust on your fingers forever no matter what OR live with slightly damp clothes?</a:t>
            </a:r>
          </a:p>
          <a:p>
            <a:r>
              <a:rPr lang="en-US" sz="2400" dirty="0"/>
              <a:t>After about 5 minutes we will go around, introduce ourselves, and share our would you rather answers</a:t>
            </a:r>
          </a:p>
        </p:txBody>
      </p:sp>
    </p:spTree>
    <p:extLst>
      <p:ext uri="{BB962C8B-B14F-4D97-AF65-F5344CB8AC3E}">
        <p14:creationId xmlns:p14="http://schemas.microsoft.com/office/powerpoint/2010/main" val="4160389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864AC-5049-3BB5-4EC9-FC62E80AF6D0}"/>
              </a:ext>
            </a:extLst>
          </p:cNvPr>
          <p:cNvSpPr>
            <a:spLocks noGrp="1"/>
          </p:cNvSpPr>
          <p:nvPr>
            <p:ph type="title"/>
          </p:nvPr>
        </p:nvSpPr>
        <p:spPr/>
        <p:txBody>
          <a:bodyPr/>
          <a:lstStyle/>
          <a:p>
            <a:r>
              <a:rPr lang="en-US" dirty="0"/>
              <a:t>Who Are You?</a:t>
            </a:r>
          </a:p>
        </p:txBody>
      </p:sp>
      <p:sp>
        <p:nvSpPr>
          <p:cNvPr id="3" name="Content Placeholder 2">
            <a:extLst>
              <a:ext uri="{FF2B5EF4-FFF2-40B4-BE49-F238E27FC236}">
                <a16:creationId xmlns:a16="http://schemas.microsoft.com/office/drawing/2014/main" id="{44987BA5-3E19-47E8-E063-2A2122F97892}"/>
              </a:ext>
            </a:extLst>
          </p:cNvPr>
          <p:cNvSpPr>
            <a:spLocks noGrp="1"/>
          </p:cNvSpPr>
          <p:nvPr>
            <p:ph idx="1"/>
          </p:nvPr>
        </p:nvSpPr>
        <p:spPr>
          <a:xfrm>
            <a:off x="3869268" y="762000"/>
            <a:ext cx="7260695" cy="5881688"/>
          </a:xfrm>
        </p:spPr>
        <p:txBody>
          <a:bodyPr anchor="t">
            <a:normAutofit/>
          </a:bodyPr>
          <a:lstStyle/>
          <a:p>
            <a:r>
              <a:rPr lang="en-US" sz="2400" dirty="0"/>
              <a:t>Form </a:t>
            </a:r>
            <a:r>
              <a:rPr lang="en-US" sz="2400" b="1" dirty="0">
                <a:highlight>
                  <a:srgbClr val="FFFF00"/>
                </a:highlight>
              </a:rPr>
              <a:t>new new groups</a:t>
            </a:r>
            <a:r>
              <a:rPr lang="en-US" sz="2400" b="1" dirty="0"/>
              <a:t> </a:t>
            </a:r>
            <a:r>
              <a:rPr lang="en-US" sz="2400" dirty="0"/>
              <a:t>of 3 </a:t>
            </a:r>
            <a:r>
              <a:rPr lang="en-US" sz="2400" dirty="0">
                <a:solidFill>
                  <a:schemeClr val="tx1">
                    <a:lumMod val="50000"/>
                    <a:lumOff val="50000"/>
                  </a:schemeClr>
                </a:solidFill>
              </a:rPr>
              <a:t>(move around!)</a:t>
            </a:r>
          </a:p>
          <a:p>
            <a:r>
              <a:rPr lang="en-US" sz="2400" dirty="0"/>
              <a:t>Introduce yourselves </a:t>
            </a:r>
            <a:r>
              <a:rPr lang="en-US" sz="2400" dirty="0">
                <a:solidFill>
                  <a:schemeClr val="tx1">
                    <a:lumMod val="50000"/>
                    <a:lumOff val="50000"/>
                  </a:schemeClr>
                </a:solidFill>
              </a:rPr>
              <a:t>(name, pronouns)</a:t>
            </a:r>
          </a:p>
          <a:p>
            <a:r>
              <a:rPr lang="en-US" sz="2400" dirty="0"/>
              <a:t>Share:</a:t>
            </a:r>
          </a:p>
          <a:p>
            <a:pPr lvl="1"/>
            <a:r>
              <a:rPr lang="en-US" sz="2400" dirty="0"/>
              <a:t>Would you rather be able to touch a book and instantly read it but have your current retention OR read at your current speed but remember everything? </a:t>
            </a:r>
          </a:p>
          <a:p>
            <a:r>
              <a:rPr lang="en-US" sz="2400" dirty="0"/>
              <a:t>After about 5 minutes we will go around, introduce ourselves, and share our would you rather answers</a:t>
            </a:r>
          </a:p>
          <a:p>
            <a:pPr lvl="1"/>
            <a:endParaRPr lang="en-US" sz="2400" dirty="0"/>
          </a:p>
        </p:txBody>
      </p:sp>
    </p:spTree>
    <p:extLst>
      <p:ext uri="{BB962C8B-B14F-4D97-AF65-F5344CB8AC3E}">
        <p14:creationId xmlns:p14="http://schemas.microsoft.com/office/powerpoint/2010/main" val="3492019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0817C-0056-440A-1378-776BDB251F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F1D69E7-A635-B1A0-1899-EE3D46B109DF}"/>
              </a:ext>
            </a:extLst>
          </p:cNvPr>
          <p:cNvSpPr>
            <a:spLocks noGrp="1"/>
          </p:cNvSpPr>
          <p:nvPr>
            <p:ph idx="1"/>
          </p:nvPr>
        </p:nvSpPr>
        <p:spPr/>
        <p:txBody>
          <a:bodyPr>
            <a:normAutofit/>
          </a:bodyPr>
          <a:lstStyle/>
          <a:p>
            <a:r>
              <a:rPr lang="en-US" sz="2800" dirty="0"/>
              <a:t>Name tags!</a:t>
            </a:r>
          </a:p>
        </p:txBody>
      </p:sp>
    </p:spTree>
    <p:extLst>
      <p:ext uri="{BB962C8B-B14F-4D97-AF65-F5344CB8AC3E}">
        <p14:creationId xmlns:p14="http://schemas.microsoft.com/office/powerpoint/2010/main" val="811453595"/>
      </p:ext>
    </p:extLst>
  </p:cSld>
  <p:clrMapOvr>
    <a:masterClrMapping/>
  </p:clrMapOvr>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408</TotalTime>
  <Words>1995</Words>
  <Application>Microsoft Macintosh PowerPoint</Application>
  <PresentationFormat>Widescreen</PresentationFormat>
  <Paragraphs>276</Paragraphs>
  <Slides>52</Slides>
  <Notes>13</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Arial</vt:lpstr>
      <vt:lpstr>Calibri</vt:lpstr>
      <vt:lpstr>Corbel</vt:lpstr>
      <vt:lpstr>Lucida Sans Unicode</vt:lpstr>
      <vt:lpstr>Segoe UI Symbol</vt:lpstr>
      <vt:lpstr>Wingdings 2</vt:lpstr>
      <vt:lpstr>Frame</vt:lpstr>
      <vt:lpstr>Visual Analytics– Welcome!</vt:lpstr>
      <vt:lpstr>Plan for Today</vt:lpstr>
      <vt:lpstr>Who Am I?</vt:lpstr>
      <vt:lpstr>Who Am I?</vt:lpstr>
      <vt:lpstr>Who Am I?</vt:lpstr>
      <vt:lpstr>Who Are You?</vt:lpstr>
      <vt:lpstr>Who Are You?</vt:lpstr>
      <vt:lpstr>Who Are You?</vt:lpstr>
      <vt:lpstr>PowerPoint Presentation</vt:lpstr>
      <vt:lpstr>About this course</vt:lpstr>
      <vt:lpstr>About this course</vt:lpstr>
      <vt:lpstr>About this course</vt:lpstr>
      <vt:lpstr>About this course</vt:lpstr>
      <vt:lpstr>(Incomplete) History of Visual Analytics: 1970s</vt:lpstr>
      <vt:lpstr>PowerPoint Presentation</vt:lpstr>
      <vt:lpstr>(Incomplete) History of Visual Analytics: 1990s</vt:lpstr>
      <vt:lpstr>(Incomplete) History of Visual Analytics: 2000s</vt:lpstr>
      <vt:lpstr>(Incomplete) History of Visual Analytics</vt:lpstr>
      <vt:lpstr>(Incomplete) History of Visual Analytics</vt:lpstr>
      <vt:lpstr>(Incomplete) History of Visual Analytics: 2010s</vt:lpstr>
      <vt:lpstr>Visualization (def.)</vt:lpstr>
      <vt:lpstr>Analytics (def.)</vt:lpstr>
      <vt:lpstr>Visual Analytics (def.)</vt:lpstr>
      <vt:lpstr>Big idea</vt:lpstr>
      <vt:lpstr>VA: Human + Machine Collaboration</vt:lpstr>
      <vt:lpstr>How does this help?</vt:lpstr>
      <vt:lpstr>How does this help?</vt:lpstr>
      <vt:lpstr>How does this help?</vt:lpstr>
      <vt:lpstr>How does this help?</vt:lpstr>
      <vt:lpstr>How does this help?</vt:lpstr>
      <vt:lpstr>How does this help?</vt:lpstr>
      <vt:lpstr>How does this help?</vt:lpstr>
      <vt:lpstr>How does this help?</vt:lpstr>
      <vt:lpstr>How does this help?</vt:lpstr>
      <vt:lpstr>How does this help?</vt:lpstr>
      <vt:lpstr>How does this help?</vt:lpstr>
      <vt:lpstr>How does this help?</vt:lpstr>
      <vt:lpstr>How does this help?</vt:lpstr>
      <vt:lpstr>How does this help?</vt:lpstr>
      <vt:lpstr>How does this help?</vt:lpstr>
      <vt:lpstr>How does this help?</vt:lpstr>
      <vt:lpstr>How does this help?</vt:lpstr>
      <vt:lpstr>How does this help?</vt:lpstr>
      <vt:lpstr>Structure of this course</vt:lpstr>
      <vt:lpstr>What we’ll cover</vt:lpstr>
      <vt:lpstr>What we WON’T cover</vt:lpstr>
      <vt:lpstr>General information</vt:lpstr>
      <vt:lpstr>What you’ll get</vt:lpstr>
      <vt:lpstr>What I expect from you</vt:lpstr>
      <vt:lpstr>What you can expect from me</vt:lpstr>
      <vt:lpstr>Course project</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for Everyone – Welcome!</dc:title>
  <dc:creator>Mosca, Ab</dc:creator>
  <cp:lastModifiedBy>Ab Mosca</cp:lastModifiedBy>
  <cp:revision>20</cp:revision>
  <dcterms:created xsi:type="dcterms:W3CDTF">2023-08-03T18:49:17Z</dcterms:created>
  <dcterms:modified xsi:type="dcterms:W3CDTF">2024-08-26T15:29:40Z</dcterms:modified>
</cp:coreProperties>
</file>